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3F796-9C4E-4CAE-A29D-ED4928532A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8EA683-E465-459B-9031-9B3DC4D4D0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Encouraging a culture of entrepreneurship</a:t>
          </a:r>
        </a:p>
      </dgm:t>
    </dgm:pt>
    <dgm:pt modelId="{F1C31A8F-FCA1-4DDF-A413-96C7CB16402E}" type="parTrans" cxnId="{8BA18348-546E-4220-99E0-2E344EA9F7D1}">
      <dgm:prSet/>
      <dgm:spPr/>
      <dgm:t>
        <a:bodyPr/>
        <a:lstStyle/>
        <a:p>
          <a:endParaRPr lang="en-US"/>
        </a:p>
      </dgm:t>
    </dgm:pt>
    <dgm:pt modelId="{0737FA20-58E0-4D03-BDB2-FAC9F330B0D6}" type="sibTrans" cxnId="{8BA18348-546E-4220-99E0-2E344EA9F7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AFFA48-1818-4B92-B5A1-D1FAB1FED4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for small and medium-sized enterprises (SMEs)</a:t>
          </a:r>
        </a:p>
      </dgm:t>
    </dgm:pt>
    <dgm:pt modelId="{2D0DB216-EB14-4DCE-A00C-7A70885EAB0E}" type="parTrans" cxnId="{82E19C78-35FC-409B-AC50-5AAB9E0C43C1}">
      <dgm:prSet/>
      <dgm:spPr/>
      <dgm:t>
        <a:bodyPr/>
        <a:lstStyle/>
        <a:p>
          <a:endParaRPr lang="en-US"/>
        </a:p>
      </dgm:t>
    </dgm:pt>
    <dgm:pt modelId="{DF08FEE4-4B2A-43B3-B78D-A76499989923}" type="sibTrans" cxnId="{82E19C78-35FC-409B-AC50-5AAB9E0C43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9FA12D-04D8-40A7-AC4E-0B74E749E6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 to funding, mentorship, and resources for aspiring entrepreneurs</a:t>
          </a:r>
        </a:p>
      </dgm:t>
    </dgm:pt>
    <dgm:pt modelId="{6A4AAECB-6820-4D3B-958A-E62CEAE4D7E1}" type="parTrans" cxnId="{8FA3BA41-7D3C-4CEE-8CEF-9B868087620A}">
      <dgm:prSet/>
      <dgm:spPr/>
      <dgm:t>
        <a:bodyPr/>
        <a:lstStyle/>
        <a:p>
          <a:endParaRPr lang="en-US"/>
        </a:p>
      </dgm:t>
    </dgm:pt>
    <dgm:pt modelId="{642E1DF6-B39B-498C-8427-56A120A18C31}" type="sibTrans" cxnId="{8FA3BA41-7D3C-4CEE-8CEF-9B8680876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9CD85-B776-479B-B2F1-85F92C7F51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Education Reforms</a:t>
          </a:r>
        </a:p>
      </dgm:t>
    </dgm:pt>
    <dgm:pt modelId="{260ABE3D-6E7B-4076-A8D7-4A3C09B04994}" type="parTrans" cxnId="{2D965929-5F0F-4D5F-ACEF-502A9540F3AD}">
      <dgm:prSet/>
      <dgm:spPr/>
      <dgm:t>
        <a:bodyPr/>
        <a:lstStyle/>
        <a:p>
          <a:endParaRPr lang="en-US"/>
        </a:p>
      </dgm:t>
    </dgm:pt>
    <dgm:pt modelId="{F053CCEA-F953-441C-8135-F040A1E57D93}" type="sibTrans" cxnId="{2D965929-5F0F-4D5F-ACEF-502A9540F3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426A97-613D-4B2D-913A-2CB8F5DFE4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Aligning education with market needs</a:t>
          </a:r>
        </a:p>
      </dgm:t>
    </dgm:pt>
    <dgm:pt modelId="{D7672B4E-D7E0-487E-B372-F9258902D399}" type="parTrans" cxnId="{F7D1033D-138B-4F6C-B172-9193E0164279}">
      <dgm:prSet/>
      <dgm:spPr/>
      <dgm:t>
        <a:bodyPr/>
        <a:lstStyle/>
        <a:p>
          <a:endParaRPr lang="en-US"/>
        </a:p>
      </dgm:t>
    </dgm:pt>
    <dgm:pt modelId="{9D6129BB-4713-4F62-BC26-00C88AC16931}" type="sibTrans" cxnId="{F7D1033D-138B-4F6C-B172-9193E01642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BF6550-638D-4DE4-B23D-11F52A5A5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Enhancing the curriculum to focus on practical skills</a:t>
          </a:r>
        </a:p>
      </dgm:t>
    </dgm:pt>
    <dgm:pt modelId="{25BF001F-5602-4AB6-9E3A-DF53F0845CEB}" type="parTrans" cxnId="{E0B6706F-FE39-4360-ABDA-B5323332F1A4}">
      <dgm:prSet/>
      <dgm:spPr/>
      <dgm:t>
        <a:bodyPr/>
        <a:lstStyle/>
        <a:p>
          <a:endParaRPr lang="en-US"/>
        </a:p>
      </dgm:t>
    </dgm:pt>
    <dgm:pt modelId="{4CB4DC2B-E848-427A-B9A9-8EDBC88A9137}" type="sibTrans" cxnId="{E0B6706F-FE39-4360-ABDA-B5323332F1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225586-5573-41AD-AAB3-9523426DA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Strengthening the link between education and employment</a:t>
          </a:r>
        </a:p>
      </dgm:t>
    </dgm:pt>
    <dgm:pt modelId="{2D3C4BB9-CF44-455E-887B-EC4304D99E44}" type="parTrans" cxnId="{FD056942-F323-464B-8DF7-EB4780F937A8}">
      <dgm:prSet/>
      <dgm:spPr/>
      <dgm:t>
        <a:bodyPr/>
        <a:lstStyle/>
        <a:p>
          <a:endParaRPr lang="en-US"/>
        </a:p>
      </dgm:t>
    </dgm:pt>
    <dgm:pt modelId="{87C9A443-EFAE-412D-860E-DB4179842F9D}" type="sibTrans" cxnId="{FD056942-F323-464B-8DF7-EB4780F937A8}">
      <dgm:prSet/>
      <dgm:spPr/>
      <dgm:t>
        <a:bodyPr/>
        <a:lstStyle/>
        <a:p>
          <a:endParaRPr lang="en-US"/>
        </a:p>
      </dgm:t>
    </dgm:pt>
    <dgm:pt modelId="{3A116D7B-A2BD-4FD7-B31B-EDED0A7D75A3}" type="pres">
      <dgm:prSet presAssocID="{06F3F796-9C4E-4CAE-A29D-ED4928532A8D}" presName="root" presStyleCnt="0">
        <dgm:presLayoutVars>
          <dgm:dir/>
          <dgm:resizeHandles val="exact"/>
        </dgm:presLayoutVars>
      </dgm:prSet>
      <dgm:spPr/>
    </dgm:pt>
    <dgm:pt modelId="{02A2AA4F-381A-4000-AE81-A4B205C17D61}" type="pres">
      <dgm:prSet presAssocID="{06F3F796-9C4E-4CAE-A29D-ED4928532A8D}" presName="container" presStyleCnt="0">
        <dgm:presLayoutVars>
          <dgm:dir/>
          <dgm:resizeHandles val="exact"/>
        </dgm:presLayoutVars>
      </dgm:prSet>
      <dgm:spPr/>
    </dgm:pt>
    <dgm:pt modelId="{CEBDBCA4-960E-450F-9A52-4933108D0503}" type="pres">
      <dgm:prSet presAssocID="{808EA683-E465-459B-9031-9B3DC4D4D075}" presName="compNode" presStyleCnt="0"/>
      <dgm:spPr/>
    </dgm:pt>
    <dgm:pt modelId="{FA98DFE3-7414-43BE-BA08-6DC2D57A27FE}" type="pres">
      <dgm:prSet presAssocID="{808EA683-E465-459B-9031-9B3DC4D4D075}" presName="iconBgRect" presStyleLbl="bgShp" presStyleIdx="0" presStyleCnt="7"/>
      <dgm:spPr/>
    </dgm:pt>
    <dgm:pt modelId="{38ACB4EB-0399-4531-96FE-E749ECD7BB6E}" type="pres">
      <dgm:prSet presAssocID="{808EA683-E465-459B-9031-9B3DC4D4D07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00BA210-4348-48A3-9EA6-45CC025087EA}" type="pres">
      <dgm:prSet presAssocID="{808EA683-E465-459B-9031-9B3DC4D4D075}" presName="spaceRect" presStyleCnt="0"/>
      <dgm:spPr/>
    </dgm:pt>
    <dgm:pt modelId="{65A17DFE-F8FC-4833-8323-8B7E76178E24}" type="pres">
      <dgm:prSet presAssocID="{808EA683-E465-459B-9031-9B3DC4D4D075}" presName="textRect" presStyleLbl="revTx" presStyleIdx="0" presStyleCnt="7">
        <dgm:presLayoutVars>
          <dgm:chMax val="1"/>
          <dgm:chPref val="1"/>
        </dgm:presLayoutVars>
      </dgm:prSet>
      <dgm:spPr/>
    </dgm:pt>
    <dgm:pt modelId="{6C252E13-9073-4EF6-A6E8-EC6A0FC42E32}" type="pres">
      <dgm:prSet presAssocID="{0737FA20-58E0-4D03-BDB2-FAC9F330B0D6}" presName="sibTrans" presStyleLbl="sibTrans2D1" presStyleIdx="0" presStyleCnt="0"/>
      <dgm:spPr/>
    </dgm:pt>
    <dgm:pt modelId="{76FA753D-3095-4FC8-A7CF-EC82873AC856}" type="pres">
      <dgm:prSet presAssocID="{0EAFFA48-1818-4B92-B5A1-D1FAB1FED4B7}" presName="compNode" presStyleCnt="0"/>
      <dgm:spPr/>
    </dgm:pt>
    <dgm:pt modelId="{25E5E8D9-113D-4D75-A4FF-3385F7FEFE1B}" type="pres">
      <dgm:prSet presAssocID="{0EAFFA48-1818-4B92-B5A1-D1FAB1FED4B7}" presName="iconBgRect" presStyleLbl="bgShp" presStyleIdx="1" presStyleCnt="7"/>
      <dgm:spPr/>
    </dgm:pt>
    <dgm:pt modelId="{27E6C171-D7B7-480C-980E-33E701094A7D}" type="pres">
      <dgm:prSet presAssocID="{0EAFFA48-1818-4B92-B5A1-D1FAB1FED4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31F6900B-2015-4007-9042-CB9A7897B8CB}" type="pres">
      <dgm:prSet presAssocID="{0EAFFA48-1818-4B92-B5A1-D1FAB1FED4B7}" presName="spaceRect" presStyleCnt="0"/>
      <dgm:spPr/>
    </dgm:pt>
    <dgm:pt modelId="{7560D4EE-C116-4B09-8DDB-5F7D9377E04F}" type="pres">
      <dgm:prSet presAssocID="{0EAFFA48-1818-4B92-B5A1-D1FAB1FED4B7}" presName="textRect" presStyleLbl="revTx" presStyleIdx="1" presStyleCnt="7">
        <dgm:presLayoutVars>
          <dgm:chMax val="1"/>
          <dgm:chPref val="1"/>
        </dgm:presLayoutVars>
      </dgm:prSet>
      <dgm:spPr/>
    </dgm:pt>
    <dgm:pt modelId="{E6079FCB-5D6F-4A57-8686-5F57530D7DE9}" type="pres">
      <dgm:prSet presAssocID="{DF08FEE4-4B2A-43B3-B78D-A76499989923}" presName="sibTrans" presStyleLbl="sibTrans2D1" presStyleIdx="0" presStyleCnt="0"/>
      <dgm:spPr/>
    </dgm:pt>
    <dgm:pt modelId="{03EB782A-3B89-4555-89D5-35A50E91E200}" type="pres">
      <dgm:prSet presAssocID="{B49FA12D-04D8-40A7-AC4E-0B74E749E626}" presName="compNode" presStyleCnt="0"/>
      <dgm:spPr/>
    </dgm:pt>
    <dgm:pt modelId="{FC3B55CE-3C41-42BE-9239-48275303FCB9}" type="pres">
      <dgm:prSet presAssocID="{B49FA12D-04D8-40A7-AC4E-0B74E749E626}" presName="iconBgRect" presStyleLbl="bgShp" presStyleIdx="2" presStyleCnt="7"/>
      <dgm:spPr/>
    </dgm:pt>
    <dgm:pt modelId="{D3E96BA9-510B-4A8C-8135-B91801B7CFA6}" type="pres">
      <dgm:prSet presAssocID="{B49FA12D-04D8-40A7-AC4E-0B74E749E62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FD24012-AE4A-484A-B0E1-8F2A68F66833}" type="pres">
      <dgm:prSet presAssocID="{B49FA12D-04D8-40A7-AC4E-0B74E749E626}" presName="spaceRect" presStyleCnt="0"/>
      <dgm:spPr/>
    </dgm:pt>
    <dgm:pt modelId="{970B2240-7095-44D2-A8AC-06184863B51B}" type="pres">
      <dgm:prSet presAssocID="{B49FA12D-04D8-40A7-AC4E-0B74E749E626}" presName="textRect" presStyleLbl="revTx" presStyleIdx="2" presStyleCnt="7">
        <dgm:presLayoutVars>
          <dgm:chMax val="1"/>
          <dgm:chPref val="1"/>
        </dgm:presLayoutVars>
      </dgm:prSet>
      <dgm:spPr/>
    </dgm:pt>
    <dgm:pt modelId="{8C862DB8-6423-4F1F-9EC0-DADDE553885D}" type="pres">
      <dgm:prSet presAssocID="{642E1DF6-B39B-498C-8427-56A120A18C31}" presName="sibTrans" presStyleLbl="sibTrans2D1" presStyleIdx="0" presStyleCnt="0"/>
      <dgm:spPr/>
    </dgm:pt>
    <dgm:pt modelId="{CF58BA9D-CD72-4129-87C0-EE578FDAD52B}" type="pres">
      <dgm:prSet presAssocID="{D649CD85-B776-479B-B2F1-85F92C7F51E7}" presName="compNode" presStyleCnt="0"/>
      <dgm:spPr/>
    </dgm:pt>
    <dgm:pt modelId="{7D494EF1-457E-45EC-A491-6158081A3B3E}" type="pres">
      <dgm:prSet presAssocID="{D649CD85-B776-479B-B2F1-85F92C7F51E7}" presName="iconBgRect" presStyleLbl="bgShp" presStyleIdx="3" presStyleCnt="7"/>
      <dgm:spPr/>
    </dgm:pt>
    <dgm:pt modelId="{0B49213D-95C7-4D22-A4CA-FD671B4678BD}" type="pres">
      <dgm:prSet presAssocID="{D649CD85-B776-479B-B2F1-85F92C7F51E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86A6167-0FB1-4ECD-A9E4-8C06841AA3A7}" type="pres">
      <dgm:prSet presAssocID="{D649CD85-B776-479B-B2F1-85F92C7F51E7}" presName="spaceRect" presStyleCnt="0"/>
      <dgm:spPr/>
    </dgm:pt>
    <dgm:pt modelId="{5347CDBC-E264-41A1-877C-B00A1048B254}" type="pres">
      <dgm:prSet presAssocID="{D649CD85-B776-479B-B2F1-85F92C7F51E7}" presName="textRect" presStyleLbl="revTx" presStyleIdx="3" presStyleCnt="7">
        <dgm:presLayoutVars>
          <dgm:chMax val="1"/>
          <dgm:chPref val="1"/>
        </dgm:presLayoutVars>
      </dgm:prSet>
      <dgm:spPr/>
    </dgm:pt>
    <dgm:pt modelId="{EC37755C-DD5C-4885-945D-EAC0AB1B14BE}" type="pres">
      <dgm:prSet presAssocID="{F053CCEA-F953-441C-8135-F040A1E57D93}" presName="sibTrans" presStyleLbl="sibTrans2D1" presStyleIdx="0" presStyleCnt="0"/>
      <dgm:spPr/>
    </dgm:pt>
    <dgm:pt modelId="{09F505C0-C50C-4267-8BC4-69C24A9B0FA6}" type="pres">
      <dgm:prSet presAssocID="{CF426A97-613D-4B2D-913A-2CB8F5DFE49D}" presName="compNode" presStyleCnt="0"/>
      <dgm:spPr/>
    </dgm:pt>
    <dgm:pt modelId="{329D8324-1E17-4712-855F-E197AC40D227}" type="pres">
      <dgm:prSet presAssocID="{CF426A97-613D-4B2D-913A-2CB8F5DFE49D}" presName="iconBgRect" presStyleLbl="bgShp" presStyleIdx="4" presStyleCnt="7"/>
      <dgm:spPr/>
    </dgm:pt>
    <dgm:pt modelId="{BE6DC93A-B213-4195-B4E1-A61FCB4BF72F}" type="pres">
      <dgm:prSet presAssocID="{CF426A97-613D-4B2D-913A-2CB8F5DFE49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90072E8-701D-4BD0-B04D-E0FB65763EAE}" type="pres">
      <dgm:prSet presAssocID="{CF426A97-613D-4B2D-913A-2CB8F5DFE49D}" presName="spaceRect" presStyleCnt="0"/>
      <dgm:spPr/>
    </dgm:pt>
    <dgm:pt modelId="{D7096825-25D3-4865-9B0C-46135FA34E66}" type="pres">
      <dgm:prSet presAssocID="{CF426A97-613D-4B2D-913A-2CB8F5DFE49D}" presName="textRect" presStyleLbl="revTx" presStyleIdx="4" presStyleCnt="7">
        <dgm:presLayoutVars>
          <dgm:chMax val="1"/>
          <dgm:chPref val="1"/>
        </dgm:presLayoutVars>
      </dgm:prSet>
      <dgm:spPr/>
    </dgm:pt>
    <dgm:pt modelId="{6DEC975F-CFD4-47CD-A866-237A01FBDDCD}" type="pres">
      <dgm:prSet presAssocID="{9D6129BB-4713-4F62-BC26-00C88AC16931}" presName="sibTrans" presStyleLbl="sibTrans2D1" presStyleIdx="0" presStyleCnt="0"/>
      <dgm:spPr/>
    </dgm:pt>
    <dgm:pt modelId="{C1E54F62-FF86-4241-8E61-5F726BA91F28}" type="pres">
      <dgm:prSet presAssocID="{08BF6550-638D-4DE4-B23D-11F52A5A5A59}" presName="compNode" presStyleCnt="0"/>
      <dgm:spPr/>
    </dgm:pt>
    <dgm:pt modelId="{FC486BED-141D-41C6-8966-AA777FF72F8F}" type="pres">
      <dgm:prSet presAssocID="{08BF6550-638D-4DE4-B23D-11F52A5A5A59}" presName="iconBgRect" presStyleLbl="bgShp" presStyleIdx="5" presStyleCnt="7"/>
      <dgm:spPr/>
    </dgm:pt>
    <dgm:pt modelId="{FF89CB15-580D-4DB9-A407-E994F52CA6DE}" type="pres">
      <dgm:prSet presAssocID="{08BF6550-638D-4DE4-B23D-11F52A5A5A5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3A40CE-27E4-4225-9833-2EAABE257A89}" type="pres">
      <dgm:prSet presAssocID="{08BF6550-638D-4DE4-B23D-11F52A5A5A59}" presName="spaceRect" presStyleCnt="0"/>
      <dgm:spPr/>
    </dgm:pt>
    <dgm:pt modelId="{D44063FC-2F60-41E7-BA00-1959C4218CC0}" type="pres">
      <dgm:prSet presAssocID="{08BF6550-638D-4DE4-B23D-11F52A5A5A59}" presName="textRect" presStyleLbl="revTx" presStyleIdx="5" presStyleCnt="7">
        <dgm:presLayoutVars>
          <dgm:chMax val="1"/>
          <dgm:chPref val="1"/>
        </dgm:presLayoutVars>
      </dgm:prSet>
      <dgm:spPr/>
    </dgm:pt>
    <dgm:pt modelId="{5B7A4C67-AD77-4EBF-BDBB-9E76564B9C22}" type="pres">
      <dgm:prSet presAssocID="{4CB4DC2B-E848-427A-B9A9-8EDBC88A9137}" presName="sibTrans" presStyleLbl="sibTrans2D1" presStyleIdx="0" presStyleCnt="0"/>
      <dgm:spPr/>
    </dgm:pt>
    <dgm:pt modelId="{B0EC37A4-61DD-49DF-ABE4-1C0124629AAD}" type="pres">
      <dgm:prSet presAssocID="{5C225586-5573-41AD-AAB3-9523426DA18C}" presName="compNode" presStyleCnt="0"/>
      <dgm:spPr/>
    </dgm:pt>
    <dgm:pt modelId="{8B86964A-0A0C-4A07-8C08-40E2732C11F6}" type="pres">
      <dgm:prSet presAssocID="{5C225586-5573-41AD-AAB3-9523426DA18C}" presName="iconBgRect" presStyleLbl="bgShp" presStyleIdx="6" presStyleCnt="7"/>
      <dgm:spPr/>
    </dgm:pt>
    <dgm:pt modelId="{9DFA7E4D-2EE2-4EF8-8B74-E3707458302B}" type="pres">
      <dgm:prSet presAssocID="{5C225586-5573-41AD-AAB3-9523426DA18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56D5A49-F21A-4903-89AC-42B34F3424BA}" type="pres">
      <dgm:prSet presAssocID="{5C225586-5573-41AD-AAB3-9523426DA18C}" presName="spaceRect" presStyleCnt="0"/>
      <dgm:spPr/>
    </dgm:pt>
    <dgm:pt modelId="{D60768BE-2829-4DB4-B5B0-07D0B9B67A4A}" type="pres">
      <dgm:prSet presAssocID="{5C225586-5573-41AD-AAB3-9523426DA18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1F32D00-B230-455F-B5FD-7E9483D2AD3F}" type="presOf" srcId="{CF426A97-613D-4B2D-913A-2CB8F5DFE49D}" destId="{D7096825-25D3-4865-9B0C-46135FA34E66}" srcOrd="0" destOrd="0" presId="urn:microsoft.com/office/officeart/2018/2/layout/IconCircleList"/>
    <dgm:cxn modelId="{C4402803-3D72-4E75-846B-8AAE7D8CF704}" type="presOf" srcId="{4CB4DC2B-E848-427A-B9A9-8EDBC88A9137}" destId="{5B7A4C67-AD77-4EBF-BDBB-9E76564B9C22}" srcOrd="0" destOrd="0" presId="urn:microsoft.com/office/officeart/2018/2/layout/IconCircleList"/>
    <dgm:cxn modelId="{B2CADC06-C7A4-4548-85D6-C08262608288}" type="presOf" srcId="{9D6129BB-4713-4F62-BC26-00C88AC16931}" destId="{6DEC975F-CFD4-47CD-A866-237A01FBDDCD}" srcOrd="0" destOrd="0" presId="urn:microsoft.com/office/officeart/2018/2/layout/IconCircleList"/>
    <dgm:cxn modelId="{2253411E-6E12-44D0-AB7C-AEE60C0C4727}" type="presOf" srcId="{06F3F796-9C4E-4CAE-A29D-ED4928532A8D}" destId="{3A116D7B-A2BD-4FD7-B31B-EDED0A7D75A3}" srcOrd="0" destOrd="0" presId="urn:microsoft.com/office/officeart/2018/2/layout/IconCircleList"/>
    <dgm:cxn modelId="{78D54D27-7293-4C5F-8A7C-34ABAAA339C1}" type="presOf" srcId="{DF08FEE4-4B2A-43B3-B78D-A76499989923}" destId="{E6079FCB-5D6F-4A57-8686-5F57530D7DE9}" srcOrd="0" destOrd="0" presId="urn:microsoft.com/office/officeart/2018/2/layout/IconCircleList"/>
    <dgm:cxn modelId="{2D965929-5F0F-4D5F-ACEF-502A9540F3AD}" srcId="{06F3F796-9C4E-4CAE-A29D-ED4928532A8D}" destId="{D649CD85-B776-479B-B2F1-85F92C7F51E7}" srcOrd="3" destOrd="0" parTransId="{260ABE3D-6E7B-4076-A8D7-4A3C09B04994}" sibTransId="{F053CCEA-F953-441C-8135-F040A1E57D93}"/>
    <dgm:cxn modelId="{4FC27B3C-C5C9-4992-83F9-D42BD7EA64AC}" type="presOf" srcId="{0EAFFA48-1818-4B92-B5A1-D1FAB1FED4B7}" destId="{7560D4EE-C116-4B09-8DDB-5F7D9377E04F}" srcOrd="0" destOrd="0" presId="urn:microsoft.com/office/officeart/2018/2/layout/IconCircleList"/>
    <dgm:cxn modelId="{8615CE3C-0F2C-4589-BBA1-BB438BAE9153}" type="presOf" srcId="{0737FA20-58E0-4D03-BDB2-FAC9F330B0D6}" destId="{6C252E13-9073-4EF6-A6E8-EC6A0FC42E32}" srcOrd="0" destOrd="0" presId="urn:microsoft.com/office/officeart/2018/2/layout/IconCircleList"/>
    <dgm:cxn modelId="{F7D1033D-138B-4F6C-B172-9193E0164279}" srcId="{06F3F796-9C4E-4CAE-A29D-ED4928532A8D}" destId="{CF426A97-613D-4B2D-913A-2CB8F5DFE49D}" srcOrd="4" destOrd="0" parTransId="{D7672B4E-D7E0-487E-B372-F9258902D399}" sibTransId="{9D6129BB-4713-4F62-BC26-00C88AC16931}"/>
    <dgm:cxn modelId="{8FA3BA41-7D3C-4CEE-8CEF-9B868087620A}" srcId="{06F3F796-9C4E-4CAE-A29D-ED4928532A8D}" destId="{B49FA12D-04D8-40A7-AC4E-0B74E749E626}" srcOrd="2" destOrd="0" parTransId="{6A4AAECB-6820-4D3B-958A-E62CEAE4D7E1}" sibTransId="{642E1DF6-B39B-498C-8427-56A120A18C31}"/>
    <dgm:cxn modelId="{FD056942-F323-464B-8DF7-EB4780F937A8}" srcId="{06F3F796-9C4E-4CAE-A29D-ED4928532A8D}" destId="{5C225586-5573-41AD-AAB3-9523426DA18C}" srcOrd="6" destOrd="0" parTransId="{2D3C4BB9-CF44-455E-887B-EC4304D99E44}" sibTransId="{87C9A443-EFAE-412D-860E-DB4179842F9D}"/>
    <dgm:cxn modelId="{6BC66167-5B93-441D-8BE7-2DF52AB0E786}" type="presOf" srcId="{B49FA12D-04D8-40A7-AC4E-0B74E749E626}" destId="{970B2240-7095-44D2-A8AC-06184863B51B}" srcOrd="0" destOrd="0" presId="urn:microsoft.com/office/officeart/2018/2/layout/IconCircleList"/>
    <dgm:cxn modelId="{8BA18348-546E-4220-99E0-2E344EA9F7D1}" srcId="{06F3F796-9C4E-4CAE-A29D-ED4928532A8D}" destId="{808EA683-E465-459B-9031-9B3DC4D4D075}" srcOrd="0" destOrd="0" parTransId="{F1C31A8F-FCA1-4DDF-A413-96C7CB16402E}" sibTransId="{0737FA20-58E0-4D03-BDB2-FAC9F330B0D6}"/>
    <dgm:cxn modelId="{E0B6706F-FE39-4360-ABDA-B5323332F1A4}" srcId="{06F3F796-9C4E-4CAE-A29D-ED4928532A8D}" destId="{08BF6550-638D-4DE4-B23D-11F52A5A5A59}" srcOrd="5" destOrd="0" parTransId="{25BF001F-5602-4AB6-9E3A-DF53F0845CEB}" sibTransId="{4CB4DC2B-E848-427A-B9A9-8EDBC88A9137}"/>
    <dgm:cxn modelId="{DC951A53-589A-469D-A834-ED3537CFA9D1}" type="presOf" srcId="{808EA683-E465-459B-9031-9B3DC4D4D075}" destId="{65A17DFE-F8FC-4833-8323-8B7E76178E24}" srcOrd="0" destOrd="0" presId="urn:microsoft.com/office/officeart/2018/2/layout/IconCircleList"/>
    <dgm:cxn modelId="{82E19C78-35FC-409B-AC50-5AAB9E0C43C1}" srcId="{06F3F796-9C4E-4CAE-A29D-ED4928532A8D}" destId="{0EAFFA48-1818-4B92-B5A1-D1FAB1FED4B7}" srcOrd="1" destOrd="0" parTransId="{2D0DB216-EB14-4DCE-A00C-7A70885EAB0E}" sibTransId="{DF08FEE4-4B2A-43B3-B78D-A76499989923}"/>
    <dgm:cxn modelId="{0540D0A8-4896-43EE-B60E-3C4706551B5B}" type="presOf" srcId="{642E1DF6-B39B-498C-8427-56A120A18C31}" destId="{8C862DB8-6423-4F1F-9EC0-DADDE553885D}" srcOrd="0" destOrd="0" presId="urn:microsoft.com/office/officeart/2018/2/layout/IconCircleList"/>
    <dgm:cxn modelId="{1ED444C2-4AF0-409A-ABB2-C783D7F901A5}" type="presOf" srcId="{F053CCEA-F953-441C-8135-F040A1E57D93}" destId="{EC37755C-DD5C-4885-945D-EAC0AB1B14BE}" srcOrd="0" destOrd="0" presId="urn:microsoft.com/office/officeart/2018/2/layout/IconCircleList"/>
    <dgm:cxn modelId="{5E43DFD3-60DF-4AA6-B4BC-299FD3574BB4}" type="presOf" srcId="{D649CD85-B776-479B-B2F1-85F92C7F51E7}" destId="{5347CDBC-E264-41A1-877C-B00A1048B254}" srcOrd="0" destOrd="0" presId="urn:microsoft.com/office/officeart/2018/2/layout/IconCircleList"/>
    <dgm:cxn modelId="{E3A750E3-902B-457B-84D7-E2060B9190BB}" type="presOf" srcId="{08BF6550-638D-4DE4-B23D-11F52A5A5A59}" destId="{D44063FC-2F60-41E7-BA00-1959C4218CC0}" srcOrd="0" destOrd="0" presId="urn:microsoft.com/office/officeart/2018/2/layout/IconCircleList"/>
    <dgm:cxn modelId="{40B5AEF4-3A2C-4D09-A1AF-AFF474529871}" type="presOf" srcId="{5C225586-5573-41AD-AAB3-9523426DA18C}" destId="{D60768BE-2829-4DB4-B5B0-07D0B9B67A4A}" srcOrd="0" destOrd="0" presId="urn:microsoft.com/office/officeart/2018/2/layout/IconCircleList"/>
    <dgm:cxn modelId="{E5BCA6EA-143E-41EA-996D-5B3BD943002D}" type="presParOf" srcId="{3A116D7B-A2BD-4FD7-B31B-EDED0A7D75A3}" destId="{02A2AA4F-381A-4000-AE81-A4B205C17D61}" srcOrd="0" destOrd="0" presId="urn:microsoft.com/office/officeart/2018/2/layout/IconCircleList"/>
    <dgm:cxn modelId="{C0CF79EB-0150-4210-9ABA-67A74B59CF22}" type="presParOf" srcId="{02A2AA4F-381A-4000-AE81-A4B205C17D61}" destId="{CEBDBCA4-960E-450F-9A52-4933108D0503}" srcOrd="0" destOrd="0" presId="urn:microsoft.com/office/officeart/2018/2/layout/IconCircleList"/>
    <dgm:cxn modelId="{C039F96C-D3F6-477F-97A2-9E372A2D8EA4}" type="presParOf" srcId="{CEBDBCA4-960E-450F-9A52-4933108D0503}" destId="{FA98DFE3-7414-43BE-BA08-6DC2D57A27FE}" srcOrd="0" destOrd="0" presId="urn:microsoft.com/office/officeart/2018/2/layout/IconCircleList"/>
    <dgm:cxn modelId="{59E00946-9451-4F8B-956E-A9375D231BD5}" type="presParOf" srcId="{CEBDBCA4-960E-450F-9A52-4933108D0503}" destId="{38ACB4EB-0399-4531-96FE-E749ECD7BB6E}" srcOrd="1" destOrd="0" presId="urn:microsoft.com/office/officeart/2018/2/layout/IconCircleList"/>
    <dgm:cxn modelId="{9FE087CC-6229-4555-96C5-7EFA209F187E}" type="presParOf" srcId="{CEBDBCA4-960E-450F-9A52-4933108D0503}" destId="{300BA210-4348-48A3-9EA6-45CC025087EA}" srcOrd="2" destOrd="0" presId="urn:microsoft.com/office/officeart/2018/2/layout/IconCircleList"/>
    <dgm:cxn modelId="{3266E830-1CBF-4813-9620-8A2364065545}" type="presParOf" srcId="{CEBDBCA4-960E-450F-9A52-4933108D0503}" destId="{65A17DFE-F8FC-4833-8323-8B7E76178E24}" srcOrd="3" destOrd="0" presId="urn:microsoft.com/office/officeart/2018/2/layout/IconCircleList"/>
    <dgm:cxn modelId="{E67D5E10-768F-49F5-86B1-0A49E1C3EE7A}" type="presParOf" srcId="{02A2AA4F-381A-4000-AE81-A4B205C17D61}" destId="{6C252E13-9073-4EF6-A6E8-EC6A0FC42E32}" srcOrd="1" destOrd="0" presId="urn:microsoft.com/office/officeart/2018/2/layout/IconCircleList"/>
    <dgm:cxn modelId="{F6CB2983-FFF7-4A41-9207-374130C30D97}" type="presParOf" srcId="{02A2AA4F-381A-4000-AE81-A4B205C17D61}" destId="{76FA753D-3095-4FC8-A7CF-EC82873AC856}" srcOrd="2" destOrd="0" presId="urn:microsoft.com/office/officeart/2018/2/layout/IconCircleList"/>
    <dgm:cxn modelId="{361A0A56-4B5B-4C62-A3FB-89534818FB1A}" type="presParOf" srcId="{76FA753D-3095-4FC8-A7CF-EC82873AC856}" destId="{25E5E8D9-113D-4D75-A4FF-3385F7FEFE1B}" srcOrd="0" destOrd="0" presId="urn:microsoft.com/office/officeart/2018/2/layout/IconCircleList"/>
    <dgm:cxn modelId="{6AA87030-4C3E-49BA-B70E-44DF9445A718}" type="presParOf" srcId="{76FA753D-3095-4FC8-A7CF-EC82873AC856}" destId="{27E6C171-D7B7-480C-980E-33E701094A7D}" srcOrd="1" destOrd="0" presId="urn:microsoft.com/office/officeart/2018/2/layout/IconCircleList"/>
    <dgm:cxn modelId="{0B244FFA-09E1-415B-B4F8-553C2BC43D48}" type="presParOf" srcId="{76FA753D-3095-4FC8-A7CF-EC82873AC856}" destId="{31F6900B-2015-4007-9042-CB9A7897B8CB}" srcOrd="2" destOrd="0" presId="urn:microsoft.com/office/officeart/2018/2/layout/IconCircleList"/>
    <dgm:cxn modelId="{0A50D8DA-87C9-4A61-A8BC-9E4657F50EA2}" type="presParOf" srcId="{76FA753D-3095-4FC8-A7CF-EC82873AC856}" destId="{7560D4EE-C116-4B09-8DDB-5F7D9377E04F}" srcOrd="3" destOrd="0" presId="urn:microsoft.com/office/officeart/2018/2/layout/IconCircleList"/>
    <dgm:cxn modelId="{D64DCA19-455A-49A3-9E40-B04C87CDAB63}" type="presParOf" srcId="{02A2AA4F-381A-4000-AE81-A4B205C17D61}" destId="{E6079FCB-5D6F-4A57-8686-5F57530D7DE9}" srcOrd="3" destOrd="0" presId="urn:microsoft.com/office/officeart/2018/2/layout/IconCircleList"/>
    <dgm:cxn modelId="{FD42785A-1305-4A5E-BFCC-782EA029C0C0}" type="presParOf" srcId="{02A2AA4F-381A-4000-AE81-A4B205C17D61}" destId="{03EB782A-3B89-4555-89D5-35A50E91E200}" srcOrd="4" destOrd="0" presId="urn:microsoft.com/office/officeart/2018/2/layout/IconCircleList"/>
    <dgm:cxn modelId="{9F6795D5-B163-4BD5-9FA9-B3B36D609EA0}" type="presParOf" srcId="{03EB782A-3B89-4555-89D5-35A50E91E200}" destId="{FC3B55CE-3C41-42BE-9239-48275303FCB9}" srcOrd="0" destOrd="0" presId="urn:microsoft.com/office/officeart/2018/2/layout/IconCircleList"/>
    <dgm:cxn modelId="{FDA35769-6691-48C2-BE66-503347FD2389}" type="presParOf" srcId="{03EB782A-3B89-4555-89D5-35A50E91E200}" destId="{D3E96BA9-510B-4A8C-8135-B91801B7CFA6}" srcOrd="1" destOrd="0" presId="urn:microsoft.com/office/officeart/2018/2/layout/IconCircleList"/>
    <dgm:cxn modelId="{11836A1A-5B9F-4A9D-B8AE-F8ED7432ABEF}" type="presParOf" srcId="{03EB782A-3B89-4555-89D5-35A50E91E200}" destId="{0FD24012-AE4A-484A-B0E1-8F2A68F66833}" srcOrd="2" destOrd="0" presId="urn:microsoft.com/office/officeart/2018/2/layout/IconCircleList"/>
    <dgm:cxn modelId="{BEB7B3DB-A76F-4BDD-9759-7E167EA44C60}" type="presParOf" srcId="{03EB782A-3B89-4555-89D5-35A50E91E200}" destId="{970B2240-7095-44D2-A8AC-06184863B51B}" srcOrd="3" destOrd="0" presId="urn:microsoft.com/office/officeart/2018/2/layout/IconCircleList"/>
    <dgm:cxn modelId="{F707E4F3-AA45-4B56-A6DD-E4BEEB4782B9}" type="presParOf" srcId="{02A2AA4F-381A-4000-AE81-A4B205C17D61}" destId="{8C862DB8-6423-4F1F-9EC0-DADDE553885D}" srcOrd="5" destOrd="0" presId="urn:microsoft.com/office/officeart/2018/2/layout/IconCircleList"/>
    <dgm:cxn modelId="{49D6CAB8-C223-451F-8611-1953C0DAADEE}" type="presParOf" srcId="{02A2AA4F-381A-4000-AE81-A4B205C17D61}" destId="{CF58BA9D-CD72-4129-87C0-EE578FDAD52B}" srcOrd="6" destOrd="0" presId="urn:microsoft.com/office/officeart/2018/2/layout/IconCircleList"/>
    <dgm:cxn modelId="{69A4C097-D735-44F1-A03F-663BE98C943B}" type="presParOf" srcId="{CF58BA9D-CD72-4129-87C0-EE578FDAD52B}" destId="{7D494EF1-457E-45EC-A491-6158081A3B3E}" srcOrd="0" destOrd="0" presId="urn:microsoft.com/office/officeart/2018/2/layout/IconCircleList"/>
    <dgm:cxn modelId="{2F56628F-8C7F-4742-826E-FDDB9CD28C7F}" type="presParOf" srcId="{CF58BA9D-CD72-4129-87C0-EE578FDAD52B}" destId="{0B49213D-95C7-4D22-A4CA-FD671B4678BD}" srcOrd="1" destOrd="0" presId="urn:microsoft.com/office/officeart/2018/2/layout/IconCircleList"/>
    <dgm:cxn modelId="{66B12864-E7C2-4991-9F71-40B95DA6E313}" type="presParOf" srcId="{CF58BA9D-CD72-4129-87C0-EE578FDAD52B}" destId="{C86A6167-0FB1-4ECD-A9E4-8C06841AA3A7}" srcOrd="2" destOrd="0" presId="urn:microsoft.com/office/officeart/2018/2/layout/IconCircleList"/>
    <dgm:cxn modelId="{3EBD9DB2-9A10-49C4-9B8C-A9A43D94985D}" type="presParOf" srcId="{CF58BA9D-CD72-4129-87C0-EE578FDAD52B}" destId="{5347CDBC-E264-41A1-877C-B00A1048B254}" srcOrd="3" destOrd="0" presId="urn:microsoft.com/office/officeart/2018/2/layout/IconCircleList"/>
    <dgm:cxn modelId="{111F7FFA-FBEB-48B0-A4C9-3561FF77D660}" type="presParOf" srcId="{02A2AA4F-381A-4000-AE81-A4B205C17D61}" destId="{EC37755C-DD5C-4885-945D-EAC0AB1B14BE}" srcOrd="7" destOrd="0" presId="urn:microsoft.com/office/officeart/2018/2/layout/IconCircleList"/>
    <dgm:cxn modelId="{1764D6AE-0F9F-41D2-80F1-9A7CCF48A736}" type="presParOf" srcId="{02A2AA4F-381A-4000-AE81-A4B205C17D61}" destId="{09F505C0-C50C-4267-8BC4-69C24A9B0FA6}" srcOrd="8" destOrd="0" presId="urn:microsoft.com/office/officeart/2018/2/layout/IconCircleList"/>
    <dgm:cxn modelId="{25F38084-0EFA-4B49-8D29-AC6956C4DFD1}" type="presParOf" srcId="{09F505C0-C50C-4267-8BC4-69C24A9B0FA6}" destId="{329D8324-1E17-4712-855F-E197AC40D227}" srcOrd="0" destOrd="0" presId="urn:microsoft.com/office/officeart/2018/2/layout/IconCircleList"/>
    <dgm:cxn modelId="{5E2834B2-CF8F-433D-A4E6-04A56D01D3B4}" type="presParOf" srcId="{09F505C0-C50C-4267-8BC4-69C24A9B0FA6}" destId="{BE6DC93A-B213-4195-B4E1-A61FCB4BF72F}" srcOrd="1" destOrd="0" presId="urn:microsoft.com/office/officeart/2018/2/layout/IconCircleList"/>
    <dgm:cxn modelId="{2ED4A3EB-6A78-4795-B13A-6994487D1C15}" type="presParOf" srcId="{09F505C0-C50C-4267-8BC4-69C24A9B0FA6}" destId="{590072E8-701D-4BD0-B04D-E0FB65763EAE}" srcOrd="2" destOrd="0" presId="urn:microsoft.com/office/officeart/2018/2/layout/IconCircleList"/>
    <dgm:cxn modelId="{C4C6A196-BBDE-4C79-8C6A-B53B7A64E230}" type="presParOf" srcId="{09F505C0-C50C-4267-8BC4-69C24A9B0FA6}" destId="{D7096825-25D3-4865-9B0C-46135FA34E66}" srcOrd="3" destOrd="0" presId="urn:microsoft.com/office/officeart/2018/2/layout/IconCircleList"/>
    <dgm:cxn modelId="{5AAAC685-5A1F-46B9-87B5-FDB2C71D865E}" type="presParOf" srcId="{02A2AA4F-381A-4000-AE81-A4B205C17D61}" destId="{6DEC975F-CFD4-47CD-A866-237A01FBDDCD}" srcOrd="9" destOrd="0" presId="urn:microsoft.com/office/officeart/2018/2/layout/IconCircleList"/>
    <dgm:cxn modelId="{04E4163F-298A-4931-B7E3-BADC4C51FD79}" type="presParOf" srcId="{02A2AA4F-381A-4000-AE81-A4B205C17D61}" destId="{C1E54F62-FF86-4241-8E61-5F726BA91F28}" srcOrd="10" destOrd="0" presId="urn:microsoft.com/office/officeart/2018/2/layout/IconCircleList"/>
    <dgm:cxn modelId="{7B5E8515-657F-455E-A9C8-4D558E32322B}" type="presParOf" srcId="{C1E54F62-FF86-4241-8E61-5F726BA91F28}" destId="{FC486BED-141D-41C6-8966-AA777FF72F8F}" srcOrd="0" destOrd="0" presId="urn:microsoft.com/office/officeart/2018/2/layout/IconCircleList"/>
    <dgm:cxn modelId="{7E8CDFCA-1394-4A89-B668-485F43BACF86}" type="presParOf" srcId="{C1E54F62-FF86-4241-8E61-5F726BA91F28}" destId="{FF89CB15-580D-4DB9-A407-E994F52CA6DE}" srcOrd="1" destOrd="0" presId="urn:microsoft.com/office/officeart/2018/2/layout/IconCircleList"/>
    <dgm:cxn modelId="{71835427-9717-4DDD-8F26-828B05BA6D3F}" type="presParOf" srcId="{C1E54F62-FF86-4241-8E61-5F726BA91F28}" destId="{1A3A40CE-27E4-4225-9833-2EAABE257A89}" srcOrd="2" destOrd="0" presId="urn:microsoft.com/office/officeart/2018/2/layout/IconCircleList"/>
    <dgm:cxn modelId="{A8E33D76-4F43-49DF-B366-5EF5C0407B8C}" type="presParOf" srcId="{C1E54F62-FF86-4241-8E61-5F726BA91F28}" destId="{D44063FC-2F60-41E7-BA00-1959C4218CC0}" srcOrd="3" destOrd="0" presId="urn:microsoft.com/office/officeart/2018/2/layout/IconCircleList"/>
    <dgm:cxn modelId="{E80199E0-62A9-46F1-A950-709F4CF0D296}" type="presParOf" srcId="{02A2AA4F-381A-4000-AE81-A4B205C17D61}" destId="{5B7A4C67-AD77-4EBF-BDBB-9E76564B9C22}" srcOrd="11" destOrd="0" presId="urn:microsoft.com/office/officeart/2018/2/layout/IconCircleList"/>
    <dgm:cxn modelId="{1AE9EB01-D0FA-4382-A7FD-568D695B9EB0}" type="presParOf" srcId="{02A2AA4F-381A-4000-AE81-A4B205C17D61}" destId="{B0EC37A4-61DD-49DF-ABE4-1C0124629AAD}" srcOrd="12" destOrd="0" presId="urn:microsoft.com/office/officeart/2018/2/layout/IconCircleList"/>
    <dgm:cxn modelId="{C7887733-275A-474C-A511-49AAFA375B28}" type="presParOf" srcId="{B0EC37A4-61DD-49DF-ABE4-1C0124629AAD}" destId="{8B86964A-0A0C-4A07-8C08-40E2732C11F6}" srcOrd="0" destOrd="0" presId="urn:microsoft.com/office/officeart/2018/2/layout/IconCircleList"/>
    <dgm:cxn modelId="{D218E400-360F-4A60-AAA5-6C2B25241D29}" type="presParOf" srcId="{B0EC37A4-61DD-49DF-ABE4-1C0124629AAD}" destId="{9DFA7E4D-2EE2-4EF8-8B74-E3707458302B}" srcOrd="1" destOrd="0" presId="urn:microsoft.com/office/officeart/2018/2/layout/IconCircleList"/>
    <dgm:cxn modelId="{F918C122-17B2-4040-9E08-485D4570D9DA}" type="presParOf" srcId="{B0EC37A4-61DD-49DF-ABE4-1C0124629AAD}" destId="{956D5A49-F21A-4903-89AC-42B34F3424BA}" srcOrd="2" destOrd="0" presId="urn:microsoft.com/office/officeart/2018/2/layout/IconCircleList"/>
    <dgm:cxn modelId="{68ABDA9B-66D0-4ABD-BD2E-6BE785178E39}" type="presParOf" srcId="{B0EC37A4-61DD-49DF-ABE4-1C0124629AAD}" destId="{D60768BE-2829-4DB4-B5B0-07D0B9B67A4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AF63A-9F8A-414B-9EDE-4DC041DA564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9705B7-2E43-414B-9221-6D673D78DD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6. Technology and Innovation</a:t>
          </a:r>
        </a:p>
      </dgm:t>
    </dgm:pt>
    <dgm:pt modelId="{CFF78488-9B00-4DD8-9EB4-4EE5F28F72C4}" type="parTrans" cxnId="{636AE6E3-EE40-4BCA-BDA7-05AB813DC9A0}">
      <dgm:prSet/>
      <dgm:spPr/>
      <dgm:t>
        <a:bodyPr/>
        <a:lstStyle/>
        <a:p>
          <a:endParaRPr lang="en-US"/>
        </a:p>
      </dgm:t>
    </dgm:pt>
    <dgm:pt modelId="{9ABDEB14-E555-4825-A066-1D724C80014F}" type="sibTrans" cxnId="{636AE6E3-EE40-4BCA-BDA7-05AB813DC9A0}">
      <dgm:prSet/>
      <dgm:spPr/>
      <dgm:t>
        <a:bodyPr/>
        <a:lstStyle/>
        <a:p>
          <a:endParaRPr lang="en-US"/>
        </a:p>
      </dgm:t>
    </dgm:pt>
    <dgm:pt modelId="{9058A49E-B8A1-4681-B756-623F714B7A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Harnessing technology for job creation</a:t>
          </a:r>
        </a:p>
      </dgm:t>
    </dgm:pt>
    <dgm:pt modelId="{3EF3334F-0AFA-4696-BE8A-88F5969C48FB}" type="parTrans" cxnId="{9F38A6F4-0CFA-4621-BC3A-680E46805945}">
      <dgm:prSet/>
      <dgm:spPr/>
      <dgm:t>
        <a:bodyPr/>
        <a:lstStyle/>
        <a:p>
          <a:endParaRPr lang="en-US"/>
        </a:p>
      </dgm:t>
    </dgm:pt>
    <dgm:pt modelId="{83B4F704-C9AC-48D9-B44D-9C0DF6199AEB}" type="sibTrans" cxnId="{9F38A6F4-0CFA-4621-BC3A-680E46805945}">
      <dgm:prSet/>
      <dgm:spPr/>
      <dgm:t>
        <a:bodyPr/>
        <a:lstStyle/>
        <a:p>
          <a:endParaRPr lang="en-US"/>
        </a:p>
      </dgm:t>
    </dgm:pt>
    <dgm:pt modelId="{79B1F9EB-8A02-4DBA-8D71-8B0E71F0DE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Promoting digital skills and online employment opportunities</a:t>
          </a:r>
        </a:p>
      </dgm:t>
    </dgm:pt>
    <dgm:pt modelId="{C947E069-5D38-48BA-854D-FB505AD7EC26}" type="parTrans" cxnId="{35C7C40B-39A3-4106-A391-E14DC507C33B}">
      <dgm:prSet/>
      <dgm:spPr/>
      <dgm:t>
        <a:bodyPr/>
        <a:lstStyle/>
        <a:p>
          <a:endParaRPr lang="en-US"/>
        </a:p>
      </dgm:t>
    </dgm:pt>
    <dgm:pt modelId="{54C559EF-2712-48D2-AD90-8217C70D6059}" type="sibTrans" cxnId="{35C7C40B-39A3-4106-A391-E14DC507C33B}">
      <dgm:prSet/>
      <dgm:spPr/>
      <dgm:t>
        <a:bodyPr/>
        <a:lstStyle/>
        <a:p>
          <a:endParaRPr lang="en-US"/>
        </a:p>
      </dgm:t>
    </dgm:pt>
    <dgm:pt modelId="{2D38E374-D685-469C-9B84-7E03E82827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Supporting innovation hubs and startups</a:t>
          </a:r>
        </a:p>
      </dgm:t>
    </dgm:pt>
    <dgm:pt modelId="{7C34C726-E8D5-4C90-8972-D86B4D4B2CEB}" type="parTrans" cxnId="{5E20B16C-DE8C-47C1-BA24-970E52C805F1}">
      <dgm:prSet/>
      <dgm:spPr/>
      <dgm:t>
        <a:bodyPr/>
        <a:lstStyle/>
        <a:p>
          <a:endParaRPr lang="en-US"/>
        </a:p>
      </dgm:t>
    </dgm:pt>
    <dgm:pt modelId="{7FE91261-6354-49F0-9D65-6E5A154E9D8A}" type="sibTrans" cxnId="{5E20B16C-DE8C-47C1-BA24-970E52C805F1}">
      <dgm:prSet/>
      <dgm:spPr/>
      <dgm:t>
        <a:bodyPr/>
        <a:lstStyle/>
        <a:p>
          <a:endParaRPr lang="en-US"/>
        </a:p>
      </dgm:t>
    </dgm:pt>
    <dgm:pt modelId="{7FA22D99-2EC1-4557-A0C5-39C3838C02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7. Monitoring and Evaluation</a:t>
          </a:r>
        </a:p>
      </dgm:t>
    </dgm:pt>
    <dgm:pt modelId="{2A3C196B-FA5F-4265-B420-57240E0FE22F}" type="parTrans" cxnId="{3540DE8A-6918-4224-9882-50555959C7BD}">
      <dgm:prSet/>
      <dgm:spPr/>
      <dgm:t>
        <a:bodyPr/>
        <a:lstStyle/>
        <a:p>
          <a:endParaRPr lang="en-US"/>
        </a:p>
      </dgm:t>
    </dgm:pt>
    <dgm:pt modelId="{CCBF1A4F-4D54-4106-A82F-6D284A19E59D}" type="sibTrans" cxnId="{3540DE8A-6918-4224-9882-50555959C7BD}">
      <dgm:prSet/>
      <dgm:spPr/>
      <dgm:t>
        <a:bodyPr/>
        <a:lstStyle/>
        <a:p>
          <a:endParaRPr lang="en-US"/>
        </a:p>
      </dgm:t>
    </dgm:pt>
    <dgm:pt modelId="{20770399-3F4E-471B-96FD-810994251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Establishing a system to monitor the impact of interventions</a:t>
          </a:r>
        </a:p>
      </dgm:t>
    </dgm:pt>
    <dgm:pt modelId="{BA23307A-C984-45A4-8C9E-49CB1A318BD1}" type="parTrans" cxnId="{84288BF2-A995-47B0-95CC-98673B1B00C2}">
      <dgm:prSet/>
      <dgm:spPr/>
      <dgm:t>
        <a:bodyPr/>
        <a:lstStyle/>
        <a:p>
          <a:endParaRPr lang="en-US"/>
        </a:p>
      </dgm:t>
    </dgm:pt>
    <dgm:pt modelId="{EFF61D6F-2A6C-47FE-8C64-488077416E7E}" type="sibTrans" cxnId="{84288BF2-A995-47B0-95CC-98673B1B00C2}">
      <dgm:prSet/>
      <dgm:spPr/>
      <dgm:t>
        <a:bodyPr/>
        <a:lstStyle/>
        <a:p>
          <a:endParaRPr lang="en-US"/>
        </a:p>
      </dgm:t>
    </dgm:pt>
    <dgm:pt modelId="{EF47A470-09A0-4112-A66C-373E4AB6F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Regular assessment of programs for continuous improvement</a:t>
          </a:r>
        </a:p>
      </dgm:t>
    </dgm:pt>
    <dgm:pt modelId="{24CE90D7-FB48-4547-A116-DE6845F9F62A}" type="parTrans" cxnId="{8DA56D2D-D241-48C1-8621-6A4A27166903}">
      <dgm:prSet/>
      <dgm:spPr/>
      <dgm:t>
        <a:bodyPr/>
        <a:lstStyle/>
        <a:p>
          <a:endParaRPr lang="en-US"/>
        </a:p>
      </dgm:t>
    </dgm:pt>
    <dgm:pt modelId="{8D1C359F-CEF6-4DE0-8A92-01687DCAD154}" type="sibTrans" cxnId="{8DA56D2D-D241-48C1-8621-6A4A27166903}">
      <dgm:prSet/>
      <dgm:spPr/>
      <dgm:t>
        <a:bodyPr/>
        <a:lstStyle/>
        <a:p>
          <a:endParaRPr lang="en-US"/>
        </a:p>
      </dgm:t>
    </dgm:pt>
    <dgm:pt modelId="{D9385D77-8E31-4B1E-BBB4-A904C20B50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Transparency and accountability in implementation</a:t>
          </a:r>
        </a:p>
      </dgm:t>
    </dgm:pt>
    <dgm:pt modelId="{33BBC94B-5995-4E53-AECE-46F95ED9CEDC}" type="parTrans" cxnId="{B6ABFBC3-A197-4E90-8B5B-86A222FB8064}">
      <dgm:prSet/>
      <dgm:spPr/>
      <dgm:t>
        <a:bodyPr/>
        <a:lstStyle/>
        <a:p>
          <a:endParaRPr lang="en-US"/>
        </a:p>
      </dgm:t>
    </dgm:pt>
    <dgm:pt modelId="{D6990BCA-25DD-4494-8E97-8588B5F6EBA9}" type="sibTrans" cxnId="{B6ABFBC3-A197-4E90-8B5B-86A222FB8064}">
      <dgm:prSet/>
      <dgm:spPr/>
      <dgm:t>
        <a:bodyPr/>
        <a:lstStyle/>
        <a:p>
          <a:endParaRPr lang="en-US"/>
        </a:p>
      </dgm:t>
    </dgm:pt>
    <dgm:pt modelId="{33CE438C-D293-472D-8898-E9DBBEBFDC2A}" type="pres">
      <dgm:prSet presAssocID="{B35AF63A-9F8A-414B-9EDE-4DC041DA564A}" presName="root" presStyleCnt="0">
        <dgm:presLayoutVars>
          <dgm:dir/>
          <dgm:resizeHandles val="exact"/>
        </dgm:presLayoutVars>
      </dgm:prSet>
      <dgm:spPr/>
    </dgm:pt>
    <dgm:pt modelId="{395F917F-01CD-4FAE-9CAC-EA97A3A8BB3C}" type="pres">
      <dgm:prSet presAssocID="{5D9705B7-2E43-414B-9221-6D673D78DD8C}" presName="compNode" presStyleCnt="0"/>
      <dgm:spPr/>
    </dgm:pt>
    <dgm:pt modelId="{13844653-8C25-4354-A1DB-7966134FABAD}" type="pres">
      <dgm:prSet presAssocID="{5D9705B7-2E43-414B-9221-6D673D78DD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08B1A9-7E4C-4130-93A5-87BA08FD30FE}" type="pres">
      <dgm:prSet presAssocID="{5D9705B7-2E43-414B-9221-6D673D78DD8C}" presName="iconSpace" presStyleCnt="0"/>
      <dgm:spPr/>
    </dgm:pt>
    <dgm:pt modelId="{58297099-7504-4E27-AFAD-456423B93323}" type="pres">
      <dgm:prSet presAssocID="{5D9705B7-2E43-414B-9221-6D673D78DD8C}" presName="parTx" presStyleLbl="revTx" presStyleIdx="0" presStyleCnt="4">
        <dgm:presLayoutVars>
          <dgm:chMax val="0"/>
          <dgm:chPref val="0"/>
        </dgm:presLayoutVars>
      </dgm:prSet>
      <dgm:spPr/>
    </dgm:pt>
    <dgm:pt modelId="{D42B8A3D-CF48-4B6B-BABF-345512ACE6B5}" type="pres">
      <dgm:prSet presAssocID="{5D9705B7-2E43-414B-9221-6D673D78DD8C}" presName="txSpace" presStyleCnt="0"/>
      <dgm:spPr/>
    </dgm:pt>
    <dgm:pt modelId="{1D52455E-DE6E-49A4-A36E-7004785AC569}" type="pres">
      <dgm:prSet presAssocID="{5D9705B7-2E43-414B-9221-6D673D78DD8C}" presName="desTx" presStyleLbl="revTx" presStyleIdx="1" presStyleCnt="4" custScaleY="146396" custLinFactY="100000" custLinFactNeighborY="155332">
        <dgm:presLayoutVars/>
      </dgm:prSet>
      <dgm:spPr/>
    </dgm:pt>
    <dgm:pt modelId="{3E7C4048-AA25-4682-B5F5-20E0FDEFCFB7}" type="pres">
      <dgm:prSet presAssocID="{9ABDEB14-E555-4825-A066-1D724C80014F}" presName="sibTrans" presStyleCnt="0"/>
      <dgm:spPr/>
    </dgm:pt>
    <dgm:pt modelId="{54C40E85-A4B3-4BE2-8B53-3247F43D2D71}" type="pres">
      <dgm:prSet presAssocID="{7FA22D99-2EC1-4557-A0C5-39C3838C0278}" presName="compNode" presStyleCnt="0"/>
      <dgm:spPr/>
    </dgm:pt>
    <dgm:pt modelId="{1C862F58-3FA5-470A-A258-F633B6193177}" type="pres">
      <dgm:prSet presAssocID="{7FA22D99-2EC1-4557-A0C5-39C3838C02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64EC226-0656-4B1C-9287-08CF93A76CCE}" type="pres">
      <dgm:prSet presAssocID="{7FA22D99-2EC1-4557-A0C5-39C3838C0278}" presName="iconSpace" presStyleCnt="0"/>
      <dgm:spPr/>
    </dgm:pt>
    <dgm:pt modelId="{7556C347-1C84-43A2-9C68-BB36FD01E72A}" type="pres">
      <dgm:prSet presAssocID="{7FA22D99-2EC1-4557-A0C5-39C3838C0278}" presName="parTx" presStyleLbl="revTx" presStyleIdx="2" presStyleCnt="4">
        <dgm:presLayoutVars>
          <dgm:chMax val="0"/>
          <dgm:chPref val="0"/>
        </dgm:presLayoutVars>
      </dgm:prSet>
      <dgm:spPr/>
    </dgm:pt>
    <dgm:pt modelId="{5F9C38F8-C591-4E51-95BE-77820985517C}" type="pres">
      <dgm:prSet presAssocID="{7FA22D99-2EC1-4557-A0C5-39C3838C0278}" presName="txSpace" presStyleCnt="0"/>
      <dgm:spPr/>
    </dgm:pt>
    <dgm:pt modelId="{9282B8E9-04A3-4072-AD73-915461A76E7B}" type="pres">
      <dgm:prSet presAssocID="{7FA22D99-2EC1-4557-A0C5-39C3838C0278}" presName="desTx" presStyleLbl="revTx" presStyleIdx="3" presStyleCnt="4">
        <dgm:presLayoutVars/>
      </dgm:prSet>
      <dgm:spPr/>
    </dgm:pt>
  </dgm:ptLst>
  <dgm:cxnLst>
    <dgm:cxn modelId="{B17FDD01-0F77-4DC1-A936-1593F4AB8C20}" type="presOf" srcId="{79B1F9EB-8A02-4DBA-8D71-8B0E71F0DE8B}" destId="{1D52455E-DE6E-49A4-A36E-7004785AC569}" srcOrd="0" destOrd="1" presId="urn:microsoft.com/office/officeart/2018/2/layout/IconLabelDescriptionList"/>
    <dgm:cxn modelId="{35C7C40B-39A3-4106-A391-E14DC507C33B}" srcId="{5D9705B7-2E43-414B-9221-6D673D78DD8C}" destId="{79B1F9EB-8A02-4DBA-8D71-8B0E71F0DE8B}" srcOrd="1" destOrd="0" parTransId="{C947E069-5D38-48BA-854D-FB505AD7EC26}" sibTransId="{54C559EF-2712-48D2-AD90-8217C70D6059}"/>
    <dgm:cxn modelId="{8DA56D2D-D241-48C1-8621-6A4A27166903}" srcId="{7FA22D99-2EC1-4557-A0C5-39C3838C0278}" destId="{EF47A470-09A0-4112-A66C-373E4AB6F963}" srcOrd="1" destOrd="0" parTransId="{24CE90D7-FB48-4547-A116-DE6845F9F62A}" sibTransId="{8D1C359F-CEF6-4DE0-8A92-01687DCAD154}"/>
    <dgm:cxn modelId="{69251830-BEDA-48C1-AE04-C81E6496BAE1}" type="presOf" srcId="{20770399-3F4E-471B-96FD-810994251DF4}" destId="{9282B8E9-04A3-4072-AD73-915461A76E7B}" srcOrd="0" destOrd="0" presId="urn:microsoft.com/office/officeart/2018/2/layout/IconLabelDescriptionList"/>
    <dgm:cxn modelId="{E8690246-784F-4711-9752-CCCA0A254933}" type="presOf" srcId="{D9385D77-8E31-4B1E-BBB4-A904C20B503D}" destId="{9282B8E9-04A3-4072-AD73-915461A76E7B}" srcOrd="0" destOrd="2" presId="urn:microsoft.com/office/officeart/2018/2/layout/IconLabelDescriptionList"/>
    <dgm:cxn modelId="{5E20B16C-DE8C-47C1-BA24-970E52C805F1}" srcId="{5D9705B7-2E43-414B-9221-6D673D78DD8C}" destId="{2D38E374-D685-469C-9B84-7E03E8282722}" srcOrd="2" destOrd="0" parTransId="{7C34C726-E8D5-4C90-8972-D86B4D4B2CEB}" sibTransId="{7FE91261-6354-49F0-9D65-6E5A154E9D8A}"/>
    <dgm:cxn modelId="{359BBA70-C4D4-4D0F-8E4F-D02607C73C75}" type="presOf" srcId="{2D38E374-D685-469C-9B84-7E03E8282722}" destId="{1D52455E-DE6E-49A4-A36E-7004785AC569}" srcOrd="0" destOrd="2" presId="urn:microsoft.com/office/officeart/2018/2/layout/IconLabelDescriptionList"/>
    <dgm:cxn modelId="{9E01CC75-B73B-4233-A3C0-06BDFB0AF6A4}" type="presOf" srcId="{7FA22D99-2EC1-4557-A0C5-39C3838C0278}" destId="{7556C347-1C84-43A2-9C68-BB36FD01E72A}" srcOrd="0" destOrd="0" presId="urn:microsoft.com/office/officeart/2018/2/layout/IconLabelDescriptionList"/>
    <dgm:cxn modelId="{3540DE8A-6918-4224-9882-50555959C7BD}" srcId="{B35AF63A-9F8A-414B-9EDE-4DC041DA564A}" destId="{7FA22D99-2EC1-4557-A0C5-39C3838C0278}" srcOrd="1" destOrd="0" parTransId="{2A3C196B-FA5F-4265-B420-57240E0FE22F}" sibTransId="{CCBF1A4F-4D54-4106-A82F-6D284A19E59D}"/>
    <dgm:cxn modelId="{2E8247A1-B4B1-47B9-90BF-952723EC1794}" type="presOf" srcId="{5D9705B7-2E43-414B-9221-6D673D78DD8C}" destId="{58297099-7504-4E27-AFAD-456423B93323}" srcOrd="0" destOrd="0" presId="urn:microsoft.com/office/officeart/2018/2/layout/IconLabelDescriptionList"/>
    <dgm:cxn modelId="{BC45EDA9-E866-42A6-BD9E-A71DACF49CAB}" type="presOf" srcId="{B35AF63A-9F8A-414B-9EDE-4DC041DA564A}" destId="{33CE438C-D293-472D-8898-E9DBBEBFDC2A}" srcOrd="0" destOrd="0" presId="urn:microsoft.com/office/officeart/2018/2/layout/IconLabelDescriptionList"/>
    <dgm:cxn modelId="{7490F5B3-C57B-4288-B796-D30018B64BA8}" type="presOf" srcId="{EF47A470-09A0-4112-A66C-373E4AB6F963}" destId="{9282B8E9-04A3-4072-AD73-915461A76E7B}" srcOrd="0" destOrd="1" presId="urn:microsoft.com/office/officeart/2018/2/layout/IconLabelDescriptionList"/>
    <dgm:cxn modelId="{B6ABFBC3-A197-4E90-8B5B-86A222FB8064}" srcId="{7FA22D99-2EC1-4557-A0C5-39C3838C0278}" destId="{D9385D77-8E31-4B1E-BBB4-A904C20B503D}" srcOrd="2" destOrd="0" parTransId="{33BBC94B-5995-4E53-AECE-46F95ED9CEDC}" sibTransId="{D6990BCA-25DD-4494-8E97-8588B5F6EBA9}"/>
    <dgm:cxn modelId="{D4334BCD-7E18-4A16-86F1-84960DABAE25}" type="presOf" srcId="{9058A49E-B8A1-4681-B756-623F714B7A93}" destId="{1D52455E-DE6E-49A4-A36E-7004785AC569}" srcOrd="0" destOrd="0" presId="urn:microsoft.com/office/officeart/2018/2/layout/IconLabelDescriptionList"/>
    <dgm:cxn modelId="{636AE6E3-EE40-4BCA-BDA7-05AB813DC9A0}" srcId="{B35AF63A-9F8A-414B-9EDE-4DC041DA564A}" destId="{5D9705B7-2E43-414B-9221-6D673D78DD8C}" srcOrd="0" destOrd="0" parTransId="{CFF78488-9B00-4DD8-9EB4-4EE5F28F72C4}" sibTransId="{9ABDEB14-E555-4825-A066-1D724C80014F}"/>
    <dgm:cxn modelId="{84288BF2-A995-47B0-95CC-98673B1B00C2}" srcId="{7FA22D99-2EC1-4557-A0C5-39C3838C0278}" destId="{20770399-3F4E-471B-96FD-810994251DF4}" srcOrd="0" destOrd="0" parTransId="{BA23307A-C984-45A4-8C9E-49CB1A318BD1}" sibTransId="{EFF61D6F-2A6C-47FE-8C64-488077416E7E}"/>
    <dgm:cxn modelId="{9F38A6F4-0CFA-4621-BC3A-680E46805945}" srcId="{5D9705B7-2E43-414B-9221-6D673D78DD8C}" destId="{9058A49E-B8A1-4681-B756-623F714B7A93}" srcOrd="0" destOrd="0" parTransId="{3EF3334F-0AFA-4696-BE8A-88F5969C48FB}" sibTransId="{83B4F704-C9AC-48D9-B44D-9C0DF6199AEB}"/>
    <dgm:cxn modelId="{A0426D09-9967-4D5E-9353-A0ECEDF6F0FF}" type="presParOf" srcId="{33CE438C-D293-472D-8898-E9DBBEBFDC2A}" destId="{395F917F-01CD-4FAE-9CAC-EA97A3A8BB3C}" srcOrd="0" destOrd="0" presId="urn:microsoft.com/office/officeart/2018/2/layout/IconLabelDescriptionList"/>
    <dgm:cxn modelId="{F98CAF44-15B9-4973-814A-8E1B0EE0346E}" type="presParOf" srcId="{395F917F-01CD-4FAE-9CAC-EA97A3A8BB3C}" destId="{13844653-8C25-4354-A1DB-7966134FABAD}" srcOrd="0" destOrd="0" presId="urn:microsoft.com/office/officeart/2018/2/layout/IconLabelDescriptionList"/>
    <dgm:cxn modelId="{E9F07DE3-2BBB-44CC-A1E7-057F45D0FB75}" type="presParOf" srcId="{395F917F-01CD-4FAE-9CAC-EA97A3A8BB3C}" destId="{7C08B1A9-7E4C-4130-93A5-87BA08FD30FE}" srcOrd="1" destOrd="0" presId="urn:microsoft.com/office/officeart/2018/2/layout/IconLabelDescriptionList"/>
    <dgm:cxn modelId="{E9F5F4FB-5AA5-442B-BE75-2BAA8FF626B5}" type="presParOf" srcId="{395F917F-01CD-4FAE-9CAC-EA97A3A8BB3C}" destId="{58297099-7504-4E27-AFAD-456423B93323}" srcOrd="2" destOrd="0" presId="urn:microsoft.com/office/officeart/2018/2/layout/IconLabelDescriptionList"/>
    <dgm:cxn modelId="{98A0EF80-6A8E-4D12-B5D7-DF07DD482437}" type="presParOf" srcId="{395F917F-01CD-4FAE-9CAC-EA97A3A8BB3C}" destId="{D42B8A3D-CF48-4B6B-BABF-345512ACE6B5}" srcOrd="3" destOrd="0" presId="urn:microsoft.com/office/officeart/2018/2/layout/IconLabelDescriptionList"/>
    <dgm:cxn modelId="{299384CA-611A-4170-AC3A-F058D7C7D3D6}" type="presParOf" srcId="{395F917F-01CD-4FAE-9CAC-EA97A3A8BB3C}" destId="{1D52455E-DE6E-49A4-A36E-7004785AC569}" srcOrd="4" destOrd="0" presId="urn:microsoft.com/office/officeart/2018/2/layout/IconLabelDescriptionList"/>
    <dgm:cxn modelId="{1CBFCCA5-AB3E-4480-A0BA-74AD54703448}" type="presParOf" srcId="{33CE438C-D293-472D-8898-E9DBBEBFDC2A}" destId="{3E7C4048-AA25-4682-B5F5-20E0FDEFCFB7}" srcOrd="1" destOrd="0" presId="urn:microsoft.com/office/officeart/2018/2/layout/IconLabelDescriptionList"/>
    <dgm:cxn modelId="{A2493893-286D-4B8A-84FB-AE8A1C7CAF5C}" type="presParOf" srcId="{33CE438C-D293-472D-8898-E9DBBEBFDC2A}" destId="{54C40E85-A4B3-4BE2-8B53-3247F43D2D71}" srcOrd="2" destOrd="0" presId="urn:microsoft.com/office/officeart/2018/2/layout/IconLabelDescriptionList"/>
    <dgm:cxn modelId="{BFE0640B-5AD1-4880-A1CA-3E9E3EA8F8CB}" type="presParOf" srcId="{54C40E85-A4B3-4BE2-8B53-3247F43D2D71}" destId="{1C862F58-3FA5-470A-A258-F633B6193177}" srcOrd="0" destOrd="0" presId="urn:microsoft.com/office/officeart/2018/2/layout/IconLabelDescriptionList"/>
    <dgm:cxn modelId="{85A678DB-0FE0-4EF0-A2BF-5F40165666B7}" type="presParOf" srcId="{54C40E85-A4B3-4BE2-8B53-3247F43D2D71}" destId="{964EC226-0656-4B1C-9287-08CF93A76CCE}" srcOrd="1" destOrd="0" presId="urn:microsoft.com/office/officeart/2018/2/layout/IconLabelDescriptionList"/>
    <dgm:cxn modelId="{D77E5C6C-54EF-443F-92F5-DB863E7F94B0}" type="presParOf" srcId="{54C40E85-A4B3-4BE2-8B53-3247F43D2D71}" destId="{7556C347-1C84-43A2-9C68-BB36FD01E72A}" srcOrd="2" destOrd="0" presId="urn:microsoft.com/office/officeart/2018/2/layout/IconLabelDescriptionList"/>
    <dgm:cxn modelId="{16B04467-3051-4928-9598-3DC7A1577916}" type="presParOf" srcId="{54C40E85-A4B3-4BE2-8B53-3247F43D2D71}" destId="{5F9C38F8-C591-4E51-95BE-77820985517C}" srcOrd="3" destOrd="0" presId="urn:microsoft.com/office/officeart/2018/2/layout/IconLabelDescriptionList"/>
    <dgm:cxn modelId="{54CF2FE8-F5DD-4816-AA23-0C26B0FF1912}" type="presParOf" srcId="{54C40E85-A4B3-4BE2-8B53-3247F43D2D71}" destId="{9282B8E9-04A3-4072-AD73-915461A76E7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8DFE3-7414-43BE-BA08-6DC2D57A27FE}">
      <dsp:nvSpPr>
        <dsp:cNvPr id="0" name=""/>
        <dsp:cNvSpPr/>
      </dsp:nvSpPr>
      <dsp:spPr>
        <a:xfrm>
          <a:off x="1829" y="38933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CB4EB-0399-4531-96FE-E749ECD7BB6E}">
      <dsp:nvSpPr>
        <dsp:cNvPr id="0" name=""/>
        <dsp:cNvSpPr/>
      </dsp:nvSpPr>
      <dsp:spPr>
        <a:xfrm>
          <a:off x="105395" y="142499"/>
          <a:ext cx="286039" cy="286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17DFE-F8FC-4833-8323-8B7E76178E24}">
      <dsp:nvSpPr>
        <dsp:cNvPr id="0" name=""/>
        <dsp:cNvSpPr/>
      </dsp:nvSpPr>
      <dsp:spPr>
        <a:xfrm>
          <a:off x="600681" y="38933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Encouraging a culture of entrepreneurship</a:t>
          </a:r>
        </a:p>
      </dsp:txBody>
      <dsp:txXfrm>
        <a:off x="600681" y="38933"/>
        <a:ext cx="1162476" cy="493171"/>
      </dsp:txXfrm>
    </dsp:sp>
    <dsp:sp modelId="{25E5E8D9-113D-4D75-A4FF-3385F7FEFE1B}">
      <dsp:nvSpPr>
        <dsp:cNvPr id="0" name=""/>
        <dsp:cNvSpPr/>
      </dsp:nvSpPr>
      <dsp:spPr>
        <a:xfrm>
          <a:off x="1965710" y="38933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6C171-D7B7-480C-980E-33E701094A7D}">
      <dsp:nvSpPr>
        <dsp:cNvPr id="0" name=""/>
        <dsp:cNvSpPr/>
      </dsp:nvSpPr>
      <dsp:spPr>
        <a:xfrm>
          <a:off x="2069276" y="142499"/>
          <a:ext cx="286039" cy="286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0D4EE-C116-4B09-8DDB-5F7D9377E04F}">
      <dsp:nvSpPr>
        <dsp:cNvPr id="0" name=""/>
        <dsp:cNvSpPr/>
      </dsp:nvSpPr>
      <dsp:spPr>
        <a:xfrm>
          <a:off x="2564561" y="38933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 for small and medium-sized enterprises (SMEs)</a:t>
          </a:r>
        </a:p>
      </dsp:txBody>
      <dsp:txXfrm>
        <a:off x="2564561" y="38933"/>
        <a:ext cx="1162476" cy="493171"/>
      </dsp:txXfrm>
    </dsp:sp>
    <dsp:sp modelId="{FC3B55CE-3C41-42BE-9239-48275303FCB9}">
      <dsp:nvSpPr>
        <dsp:cNvPr id="0" name=""/>
        <dsp:cNvSpPr/>
      </dsp:nvSpPr>
      <dsp:spPr>
        <a:xfrm>
          <a:off x="1829" y="1018732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96BA9-510B-4A8C-8135-B91801B7CFA6}">
      <dsp:nvSpPr>
        <dsp:cNvPr id="0" name=""/>
        <dsp:cNvSpPr/>
      </dsp:nvSpPr>
      <dsp:spPr>
        <a:xfrm>
          <a:off x="105395" y="1122298"/>
          <a:ext cx="286039" cy="286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B2240-7095-44D2-A8AC-06184863B51B}">
      <dsp:nvSpPr>
        <dsp:cNvPr id="0" name=""/>
        <dsp:cNvSpPr/>
      </dsp:nvSpPr>
      <dsp:spPr>
        <a:xfrm>
          <a:off x="600681" y="1018732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Access to funding, mentorship, and resources for aspiring entrepreneurs</a:t>
          </a:r>
        </a:p>
      </dsp:txBody>
      <dsp:txXfrm>
        <a:off x="600681" y="1018732"/>
        <a:ext cx="1162476" cy="493171"/>
      </dsp:txXfrm>
    </dsp:sp>
    <dsp:sp modelId="{7D494EF1-457E-45EC-A491-6158081A3B3E}">
      <dsp:nvSpPr>
        <dsp:cNvPr id="0" name=""/>
        <dsp:cNvSpPr/>
      </dsp:nvSpPr>
      <dsp:spPr>
        <a:xfrm>
          <a:off x="1965710" y="1018732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9213D-95C7-4D22-A4CA-FD671B4678BD}">
      <dsp:nvSpPr>
        <dsp:cNvPr id="0" name=""/>
        <dsp:cNvSpPr/>
      </dsp:nvSpPr>
      <dsp:spPr>
        <a:xfrm>
          <a:off x="2069276" y="1122298"/>
          <a:ext cx="286039" cy="2860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7CDBC-E264-41A1-877C-B00A1048B254}">
      <dsp:nvSpPr>
        <dsp:cNvPr id="0" name=""/>
        <dsp:cNvSpPr/>
      </dsp:nvSpPr>
      <dsp:spPr>
        <a:xfrm>
          <a:off x="2564561" y="1018732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Education Reforms</a:t>
          </a:r>
        </a:p>
      </dsp:txBody>
      <dsp:txXfrm>
        <a:off x="2564561" y="1018732"/>
        <a:ext cx="1162476" cy="493171"/>
      </dsp:txXfrm>
    </dsp:sp>
    <dsp:sp modelId="{329D8324-1E17-4712-855F-E197AC40D227}">
      <dsp:nvSpPr>
        <dsp:cNvPr id="0" name=""/>
        <dsp:cNvSpPr/>
      </dsp:nvSpPr>
      <dsp:spPr>
        <a:xfrm>
          <a:off x="1829" y="1998532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DC93A-B213-4195-B4E1-A61FCB4BF72F}">
      <dsp:nvSpPr>
        <dsp:cNvPr id="0" name=""/>
        <dsp:cNvSpPr/>
      </dsp:nvSpPr>
      <dsp:spPr>
        <a:xfrm>
          <a:off x="105395" y="2102098"/>
          <a:ext cx="286039" cy="2860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96825-25D3-4865-9B0C-46135FA34E66}">
      <dsp:nvSpPr>
        <dsp:cNvPr id="0" name=""/>
        <dsp:cNvSpPr/>
      </dsp:nvSpPr>
      <dsp:spPr>
        <a:xfrm>
          <a:off x="600681" y="1998532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Aligning education with market needs</a:t>
          </a:r>
        </a:p>
      </dsp:txBody>
      <dsp:txXfrm>
        <a:off x="600681" y="1998532"/>
        <a:ext cx="1162476" cy="493171"/>
      </dsp:txXfrm>
    </dsp:sp>
    <dsp:sp modelId="{FC486BED-141D-41C6-8966-AA777FF72F8F}">
      <dsp:nvSpPr>
        <dsp:cNvPr id="0" name=""/>
        <dsp:cNvSpPr/>
      </dsp:nvSpPr>
      <dsp:spPr>
        <a:xfrm>
          <a:off x="1965710" y="1998532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9CB15-580D-4DB9-A407-E994F52CA6DE}">
      <dsp:nvSpPr>
        <dsp:cNvPr id="0" name=""/>
        <dsp:cNvSpPr/>
      </dsp:nvSpPr>
      <dsp:spPr>
        <a:xfrm>
          <a:off x="2069276" y="2102098"/>
          <a:ext cx="286039" cy="2860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063FC-2F60-41E7-BA00-1959C4218CC0}">
      <dsp:nvSpPr>
        <dsp:cNvPr id="0" name=""/>
        <dsp:cNvSpPr/>
      </dsp:nvSpPr>
      <dsp:spPr>
        <a:xfrm>
          <a:off x="2564561" y="1998532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Enhancing the curriculum to focus on practical skills</a:t>
          </a:r>
        </a:p>
      </dsp:txBody>
      <dsp:txXfrm>
        <a:off x="2564561" y="1998532"/>
        <a:ext cx="1162476" cy="493171"/>
      </dsp:txXfrm>
    </dsp:sp>
    <dsp:sp modelId="{8B86964A-0A0C-4A07-8C08-40E2732C11F6}">
      <dsp:nvSpPr>
        <dsp:cNvPr id="0" name=""/>
        <dsp:cNvSpPr/>
      </dsp:nvSpPr>
      <dsp:spPr>
        <a:xfrm>
          <a:off x="1829" y="2978331"/>
          <a:ext cx="493171" cy="4931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A7E4D-2EE2-4EF8-8B74-E3707458302B}">
      <dsp:nvSpPr>
        <dsp:cNvPr id="0" name=""/>
        <dsp:cNvSpPr/>
      </dsp:nvSpPr>
      <dsp:spPr>
        <a:xfrm>
          <a:off x="105395" y="3081897"/>
          <a:ext cx="286039" cy="28603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68BE-2829-4DB4-B5B0-07D0B9B67A4A}">
      <dsp:nvSpPr>
        <dsp:cNvPr id="0" name=""/>
        <dsp:cNvSpPr/>
      </dsp:nvSpPr>
      <dsp:spPr>
        <a:xfrm>
          <a:off x="600681" y="2978331"/>
          <a:ext cx="1162476" cy="49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Strengthening the link between education and employment</a:t>
          </a:r>
        </a:p>
      </dsp:txBody>
      <dsp:txXfrm>
        <a:off x="600681" y="2978331"/>
        <a:ext cx="1162476" cy="493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44653-8C25-4354-A1DB-7966134FABAD}">
      <dsp:nvSpPr>
        <dsp:cNvPr id="0" name=""/>
        <dsp:cNvSpPr/>
      </dsp:nvSpPr>
      <dsp:spPr>
        <a:xfrm>
          <a:off x="3240" y="488558"/>
          <a:ext cx="713220" cy="713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97099-7504-4E27-AFAD-456423B93323}">
      <dsp:nvSpPr>
        <dsp:cNvPr id="0" name=""/>
        <dsp:cNvSpPr/>
      </dsp:nvSpPr>
      <dsp:spPr>
        <a:xfrm>
          <a:off x="3240" y="1308620"/>
          <a:ext cx="2037773" cy="43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6. Technology and Innovation</a:t>
          </a:r>
        </a:p>
      </dsp:txBody>
      <dsp:txXfrm>
        <a:off x="3240" y="1308620"/>
        <a:ext cx="2037773" cy="439394"/>
      </dsp:txXfrm>
    </dsp:sp>
    <dsp:sp modelId="{1D52455E-DE6E-49A4-A36E-7004785AC569}">
      <dsp:nvSpPr>
        <dsp:cNvPr id="0" name=""/>
        <dsp:cNvSpPr/>
      </dsp:nvSpPr>
      <dsp:spPr>
        <a:xfrm>
          <a:off x="3240" y="2013567"/>
          <a:ext cx="2037773" cy="172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Harnessing technology for job creation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Promoting digital skills and online employment opportunities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Supporting innovation hubs and startups</a:t>
          </a:r>
        </a:p>
      </dsp:txBody>
      <dsp:txXfrm>
        <a:off x="3240" y="2013567"/>
        <a:ext cx="2037773" cy="1720925"/>
      </dsp:txXfrm>
    </dsp:sp>
    <dsp:sp modelId="{1C862F58-3FA5-470A-A258-F633B6193177}">
      <dsp:nvSpPr>
        <dsp:cNvPr id="0" name=""/>
        <dsp:cNvSpPr/>
      </dsp:nvSpPr>
      <dsp:spPr>
        <a:xfrm>
          <a:off x="2397624" y="624907"/>
          <a:ext cx="713220" cy="713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6C347-1C84-43A2-9C68-BB36FD01E72A}">
      <dsp:nvSpPr>
        <dsp:cNvPr id="0" name=""/>
        <dsp:cNvSpPr/>
      </dsp:nvSpPr>
      <dsp:spPr>
        <a:xfrm>
          <a:off x="2397624" y="1444969"/>
          <a:ext cx="2037773" cy="43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7. Monitoring and Evaluation</a:t>
          </a:r>
        </a:p>
      </dsp:txBody>
      <dsp:txXfrm>
        <a:off x="2397624" y="1444969"/>
        <a:ext cx="2037773" cy="439394"/>
      </dsp:txXfrm>
    </dsp:sp>
    <dsp:sp modelId="{9282B8E9-04A3-4072-AD73-915461A76E7B}">
      <dsp:nvSpPr>
        <dsp:cNvPr id="0" name=""/>
        <dsp:cNvSpPr/>
      </dsp:nvSpPr>
      <dsp:spPr>
        <a:xfrm>
          <a:off x="2397624" y="1934058"/>
          <a:ext cx="2037773" cy="117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Establishing a system to monitor the impact of interventions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Regular assessment of programs for continuous improvement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Transparency and accountability in implementation</a:t>
          </a:r>
        </a:p>
      </dsp:txBody>
      <dsp:txXfrm>
        <a:off x="2397624" y="1934058"/>
        <a:ext cx="2037773" cy="1175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409bd4c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409bd4c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409bd4c7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409bd4c7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409bd4c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409bd4c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409bd4c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409bd4c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59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409bd4c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409bd4c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409bd4c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409bd4c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73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409bd4c7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409bd4c7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409bd4c7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409bd4c7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409bd4c7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409bd4c7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409bd4c7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409bd4c7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5B-E813-4A6D-AFCB-A03A020DB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F184-8B53-6A85-1508-4FA1F2DE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CA7FB-2E04-CD14-A34C-B10323CC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F5BD-30CC-5915-3A12-27510ADA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AEFF-53B0-E3AD-A3D3-C722024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2632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019C-1EAC-FE32-A196-1CF74074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E0E7A-3680-A96C-FA76-5245ECD6A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1C8E-9B6E-31C9-4C9B-345AB18D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11C6C-BD06-B44A-DA1E-FF8EF109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45ADA-BFE9-8DDE-FD8A-C18FBBF2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16364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7C299-344F-C279-3C1F-D2E44537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30CAD-D696-30FE-BEA1-92833C006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C79AC-0833-8862-59A6-15B57ACC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FE083-F9DB-462A-8CAE-89AC28B8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BA4A7-C442-0DFE-D954-9F3B9ABF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0290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62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E1AA-2946-E4CE-30A3-0026F33E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E5CF-76FE-5724-D7A0-8519FF97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0B7D-AA7A-B3B4-FDD2-6FAF38A6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A45DE-2692-7C63-924C-4401E92A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CCDC9-AE36-6AA9-2DE1-C77381A4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80615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9EBA-D777-F059-8F56-76DF3D04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7E1B2-E80C-3644-489E-3C58B12A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A3D0-5DCD-7AD9-5F67-CA251A48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C774-E023-ADDC-F791-D9503D45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3E451-596D-5149-7EE3-F402CFAD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88706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7F37-F623-1F91-C750-0AB7899C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57E4E-AAEE-66A2-A2D8-F8B9903C9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FBFD5-F47E-767D-DB3E-3CBBA5C85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B690C-6B27-89B9-8D79-9B6C7502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3CC9C-5235-5FEF-5748-E6228C63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939CB-33CF-F26D-3AB3-CB2F0CD9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61259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39F9-2A8F-4F33-767A-D0FC727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6E4BF-8DD0-5010-5224-129F92302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AC26E-9CD2-789B-1BB1-5E9474439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23C64-4377-56A8-BB69-9DC92BB75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4720E-4D23-690D-E074-F4AC7DD2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25F53-1025-0009-C00C-203F6683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13D75-52AB-5676-F580-4527C3B5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F89CF-190F-9E2B-3EDC-4295C038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6921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1BF2-449F-64F6-7E97-3215987F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EFBB8-7508-1C56-7267-84BB5940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84A87-4515-802F-E74D-52057452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17EF3-B267-DBC4-02F6-6817D0E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7983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503B9-D799-BE4B-475E-06634ABE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5C36-6E77-B3E7-B52F-C25ECF65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4954F-D719-0A39-F4CE-633E4C99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00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27A5-04AA-3EBC-DEE0-51A71E96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80D4-BC9D-855A-0DB4-8299D1D6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450B-5E5D-692A-5FFC-5502C4CFB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7E69C-3DC1-BE86-308B-6E9DF71C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32BA3-1DBB-E37C-1EEC-AE267428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28E5-24C2-EAAE-2FCF-1244839F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49136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1E2D-DDFF-946F-0D91-165CC2DA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73D58-CC00-D383-8B50-E98A2AB3B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EE28-86F4-1A2E-E323-66B5EA57D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40D61-0D3A-D9F5-5246-DAF4691A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BBD10-AD17-19BF-AA95-EDEF0B67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91243-92EB-B2E8-3CE3-E9926AD0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8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E5945-3512-C402-9BFB-DD15EDED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FE519-E1E7-BC06-CA6A-3C31D6692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2C8E7-23BC-3AC7-1FB3-1EB722F5D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D699-2624-9B20-2CD3-944EC4508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A26DF-06ED-C953-40CD-DB0B3DD7D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775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78886" y="479460"/>
            <a:ext cx="51435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94905" y="296405"/>
            <a:ext cx="4759657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6680" y="2114225"/>
            <a:ext cx="1876484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18752" y="639595"/>
            <a:ext cx="51435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614065" y="846373"/>
            <a:ext cx="3238727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95031" y="668739"/>
            <a:ext cx="3309016" cy="2273043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dirty="0">
                <a:solidFill>
                  <a:srgbClr val="FFFFFF"/>
                </a:solidFill>
              </a:rPr>
              <a:t>ADDRESSING UNEMPLOYMENT IN NIGERIA: A Comprehensive Approach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74" y="3558987"/>
            <a:ext cx="3803473" cy="159211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SzPts val="275"/>
              <a:buNone/>
            </a:pPr>
            <a:r>
              <a:rPr lang="en-US" sz="1600" b="1" dirty="0">
                <a:solidFill>
                  <a:srgbClr val="FFFFFF"/>
                </a:solidFill>
              </a:rPr>
              <a:t>Strategies for Sustainable Job Creation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SzPts val="275"/>
              <a:buNone/>
            </a:pPr>
            <a:endParaRPr lang="en-US" sz="1600" b="1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SzPts val="275"/>
              <a:buNone/>
            </a:pPr>
            <a:r>
              <a:rPr lang="en-US" sz="1600" b="1" dirty="0">
                <a:solidFill>
                  <a:srgbClr val="FFFFFF"/>
                </a:solidFill>
              </a:rPr>
              <a:t>Comfort Benson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SzPts val="275"/>
              <a:buNone/>
            </a:pPr>
            <a:r>
              <a:rPr lang="en-US" sz="1600" b="1" dirty="0">
                <a:solidFill>
                  <a:srgbClr val="FFFFFF"/>
                </a:solidFill>
              </a:rPr>
              <a:t>28th January, 2024.</a:t>
            </a:r>
          </a:p>
        </p:txBody>
      </p:sp>
      <p:pic>
        <p:nvPicPr>
          <p:cNvPr id="57" name="Video 56" descr="People In A Meeting">
            <a:extLst>
              <a:ext uri="{FF2B5EF4-FFF2-40B4-BE49-F238E27FC236}">
                <a16:creationId xmlns:a16="http://schemas.microsoft.com/office/drawing/2014/main" id="{C45D58F3-39BD-974B-1D2E-24A85B800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/>
          <a:stretch/>
        </p:blipFill>
        <p:spPr>
          <a:xfrm>
            <a:off x="4572000" y="1375436"/>
            <a:ext cx="4206240" cy="2359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83798" y="822960"/>
            <a:ext cx="2847230" cy="349965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39285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Resolving the Unemployment Challenge in Nigeria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32" y="4459466"/>
            <a:ext cx="9082028" cy="394335"/>
            <a:chOff x="82576" y="5945955"/>
            <a:chExt cx="12109423" cy="52578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440871"/>
            <a:ext cx="4878975" cy="42617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" name="Google Shape;103;p21">
            <a:extLst>
              <a:ext uri="{FF2B5EF4-FFF2-40B4-BE49-F238E27FC236}">
                <a16:creationId xmlns:a16="http://schemas.microsoft.com/office/drawing/2014/main" id="{CB78D713-0860-E9B0-F0EE-AD5A735FB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47738"/>
              </p:ext>
            </p:extLst>
          </p:nvPr>
        </p:nvGraphicFramePr>
        <p:xfrm>
          <a:off x="4073652" y="760614"/>
          <a:ext cx="4438638" cy="3734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42170" y="642135"/>
            <a:ext cx="3420438" cy="8460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dirty="0"/>
              <a:t>Case Studies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43039" y="1747878"/>
            <a:ext cx="3419569" cy="29846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algn="just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chemeClr val="lt1"/>
                </a:highlight>
              </a:rPr>
              <a:t>The N-Power initiative, which I personally benefited from in 2021/2022,aims to provide job opportunities, skill development, and entrepreneurship training for unemployed graduates. Through this program, young Nigerians are engaged in sectors such as agriculture, health care, education, and technology. 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 descr="Desk with stethoscope and computer keyboard">
            <a:extLst>
              <a:ext uri="{FF2B5EF4-FFF2-40B4-BE49-F238E27FC236}">
                <a16:creationId xmlns:a16="http://schemas.microsoft.com/office/drawing/2014/main" id="{F4659DC2-FC77-F9B7-DC49-41ADB8EB2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2" r="-2" b="-2"/>
          <a:stretch/>
        </p:blipFill>
        <p:spPr>
          <a:xfrm>
            <a:off x="4483341" y="599514"/>
            <a:ext cx="4069057" cy="3944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B2AEF-9E06-5384-0314-046E34F2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1517332"/>
            <a:ext cx="1852218" cy="21345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498231"/>
            <a:ext cx="6061974" cy="4200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9D3674C4-D200-0A26-CE92-6A870871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7577" y="643893"/>
            <a:ext cx="3908930" cy="39089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62835" y="2544073"/>
            <a:ext cx="1289304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6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3" name="Picture 62" descr="Colourful carved figures of humans">
            <a:extLst>
              <a:ext uri="{FF2B5EF4-FFF2-40B4-BE49-F238E27FC236}">
                <a16:creationId xmlns:a16="http://schemas.microsoft.com/office/drawing/2014/main" id="{76147D41-D529-104D-AB5B-2154643F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6" r="18252" b="-2"/>
          <a:stretch/>
        </p:blipFill>
        <p:spPr>
          <a:xfrm>
            <a:off x="527386" y="490325"/>
            <a:ext cx="3583036" cy="403554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421221" y="1488331"/>
            <a:ext cx="4094129" cy="329554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algn="just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</a:rPr>
              <a:t>Nigeria's unemployment rate stood at 33.3 percent in Q4 of 2020. The combined rate of unemployment and time-related underemployment as a share of the </a:t>
            </a:r>
            <a:r>
              <a:rPr lang="en-US" sz="1800" dirty="0" err="1">
                <a:highlight>
                  <a:schemeClr val="lt1"/>
                </a:highlight>
              </a:rPr>
              <a:t>labour</a:t>
            </a:r>
            <a:r>
              <a:rPr lang="en-US" sz="1800" dirty="0">
                <a:highlight>
                  <a:schemeClr val="lt1"/>
                </a:highlight>
              </a:rPr>
              <a:t> force population (LU2) was 15.5% in Q2 2023. However, the National Bureau of Statistics (NBS) recently reported unemployment rates of 5.3 percent (Q4 2022) and 4.1 percent (Q1 2023), based on the new Nigeria </a:t>
            </a:r>
            <a:r>
              <a:rPr lang="en-US" sz="1800" dirty="0" err="1">
                <a:highlight>
                  <a:schemeClr val="lt1"/>
                </a:highlight>
              </a:rPr>
              <a:t>Labour</a:t>
            </a:r>
            <a:r>
              <a:rPr lang="en-US" sz="1800" dirty="0">
                <a:highlight>
                  <a:schemeClr val="lt1"/>
                </a:highlight>
              </a:rPr>
              <a:t> Force Survey (NLFS).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3" name="Picture 62" descr="Colourful carved figures of humans">
            <a:extLst>
              <a:ext uri="{FF2B5EF4-FFF2-40B4-BE49-F238E27FC236}">
                <a16:creationId xmlns:a16="http://schemas.microsoft.com/office/drawing/2014/main" id="{76147D41-D529-104D-AB5B-2154643F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2" r="15479" b="-3"/>
          <a:stretch/>
        </p:blipFill>
        <p:spPr>
          <a:xfrm>
            <a:off x="527386" y="645932"/>
            <a:ext cx="3583036" cy="37243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56372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algn="just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Addressing unemployment is crucial for both economic growth and social stability. Here are key reasons why:</a:t>
            </a:r>
          </a:p>
          <a:p>
            <a:pPr marL="457200" lvl="0" indent="-228600" algn="just" defTabSz="91440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Economic Growth: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Increased Productivity: When individuals are employed, they contribute to the production of goods and services, leading to increased productivity. A larger workforce can result in higher output and economic growth.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Consumer Spending: Employed individuals have income, which they spend on goods and services. This consumer spending boosts demand, further stimulating economic activity.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Reduction of Poverty: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chemeClr val="lt1"/>
                </a:highlight>
              </a:rPr>
              <a:t>Income Distribution: Employment provides a means for income distribution, reducing the wealth gap and helping to alleviate poverty. It allows people to meet their basic needs and improve their standard of living.</a:t>
            </a:r>
          </a:p>
        </p:txBody>
      </p:sp>
    </p:spTree>
    <p:extLst>
      <p:ext uri="{BB962C8B-B14F-4D97-AF65-F5344CB8AC3E}">
        <p14:creationId xmlns:p14="http://schemas.microsoft.com/office/powerpoint/2010/main" val="383712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42170" y="642135"/>
            <a:ext cx="3420438" cy="8460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/>
              <a:t>Introduction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-1" y="1747878"/>
            <a:ext cx="4045374" cy="33956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457200" lvl="0" indent="-228600" algn="just" defTabSz="91440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Social Stability: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Crime Reduction: High levels of unemployment can lead to increased crime rates as individuals may resort to illegal activities to meet their needs. Addressing unemployment can contribute to a safer society.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Social Cohesion: Gainful employment fosters a sense of belonging and purpose in society. It helps maintain social cohesion by reducing feelings of frustration and exclusion that can arise from long-term unemployment.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Human Capital Development: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Skill Enhancement: Employment opportunities often come with training and skill development, contributing to the overall improvement of the workforce's skill set. This, in turn, enhances the country's human capital and competitiveness.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Government Finances: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50" dirty="0">
                <a:sym typeface="Roboto"/>
              </a:rPr>
              <a:t>Tax Revenue: Employed individuals contribute to tax revenue, which is essential for funding government programs and services. A growing workforce can positively impact a country's fiscal health.</a:t>
            </a:r>
          </a:p>
          <a:p>
            <a:pPr marL="0" lvl="0" indent="-228600" algn="just" defTabSz="91440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Colourful carved figures of humans">
            <a:extLst>
              <a:ext uri="{FF2B5EF4-FFF2-40B4-BE49-F238E27FC236}">
                <a16:creationId xmlns:a16="http://schemas.microsoft.com/office/drawing/2014/main" id="{479595F6-EF70-B004-13D0-41CA0CA7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5" r="13003" b="-2"/>
          <a:stretch/>
        </p:blipFill>
        <p:spPr>
          <a:xfrm>
            <a:off x="4483341" y="599514"/>
            <a:ext cx="4069057" cy="3944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71380" y="613668"/>
            <a:ext cx="3408571" cy="105088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096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67;p15"/>
          <p:cNvSpPr txBox="1">
            <a:spLocks noGrp="1"/>
          </p:cNvSpPr>
          <p:nvPr>
            <p:ph type="body" idx="1"/>
          </p:nvPr>
        </p:nvSpPr>
        <p:spPr>
          <a:xfrm>
            <a:off x="240030" y="971550"/>
            <a:ext cx="4171950" cy="428625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457200" lvl="0" indent="-228600" algn="just" defTabSz="91440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Innovation and Entrepreneurship: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Entrepreneurship: A dynamic and well-employed workforce can foster entrepreneurship. When people have stable jobs, they may be more willing to take risks and start their own businesses, contributing to innovation and economic diversification.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Health and Well-being: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Mental and Physical Health: Unemployment can negatively impact mental and physical health. Addressing unemployment ensures that individuals have access to stable employment, promoting overall well-being and reducing the strain on healthcare systems.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Social Welfare Programs:</a:t>
            </a:r>
          </a:p>
          <a:p>
            <a:pPr marL="914400" lvl="1" indent="-228600" algn="just" defTabSz="91440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Reduced Dependency: With more people employed, there is less reliance on social welfare programs, freeing up resources for targeted interventions and infrastructure development.</a:t>
            </a:r>
          </a:p>
          <a:p>
            <a:pPr marL="0" lvl="0" indent="-228600" algn="just" defTabSz="91440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ym typeface="Roboto"/>
              </a:rPr>
              <a:t>In summary, addressing unemployment is not only essential for the well-being of individuals but also plays a critical role in fostering economic growth, reducing poverty, enhancing social stability, and building a more resilient and prosperous society.</a:t>
            </a:r>
          </a:p>
          <a:p>
            <a:pPr marL="0" lvl="0" indent="-228600" algn="just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9" name="Picture 68" descr="Colourful carved figures of humans">
            <a:extLst>
              <a:ext uri="{FF2B5EF4-FFF2-40B4-BE49-F238E27FC236}">
                <a16:creationId xmlns:a16="http://schemas.microsoft.com/office/drawing/2014/main" id="{479595F6-EF70-B004-13D0-41CA0CA7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5" r="13003" b="-2"/>
          <a:stretch/>
        </p:blipFill>
        <p:spPr>
          <a:xfrm>
            <a:off x="4562061" y="633288"/>
            <a:ext cx="4000620" cy="38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0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71380" y="853698"/>
            <a:ext cx="3408571" cy="105088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the Causes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096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71380" y="1913382"/>
            <a:ext cx="3408571" cy="323011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Some factors contributing to unemployment in Nigeria are: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Lack of skills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Economic downturns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population growth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chemeClr val="lt1"/>
                </a:highlight>
              </a:rPr>
              <a:t>Disparity between job opportunities and the growing number of young people entering the labor market each year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chemeClr val="lt1"/>
                </a:highlight>
              </a:rPr>
              <a:t>Limited access to quality education and skill development </a:t>
            </a:r>
            <a:r>
              <a:rPr lang="en-US" sz="1600" dirty="0" err="1">
                <a:highlight>
                  <a:schemeClr val="lt1"/>
                </a:highlight>
              </a:rPr>
              <a:t>programs,etc</a:t>
            </a:r>
            <a:r>
              <a:rPr lang="en-US" sz="1600" dirty="0">
                <a:highlight>
                  <a:schemeClr val="lt1"/>
                </a:highlight>
              </a:rPr>
              <a:t>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3" name="Graphic 82" descr="Business Growth">
            <a:extLst>
              <a:ext uri="{FF2B5EF4-FFF2-40B4-BE49-F238E27FC236}">
                <a16:creationId xmlns:a16="http://schemas.microsoft.com/office/drawing/2014/main" id="{5B463803-B002-9160-2B91-10465560D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8835" y="578814"/>
            <a:ext cx="3987072" cy="3987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25" y="1788826"/>
            <a:ext cx="430568" cy="1565847"/>
            <a:chOff x="209668" y="2857422"/>
            <a:chExt cx="463662" cy="20877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473825"/>
            <a:ext cx="8333796" cy="43143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865213" y="929945"/>
            <a:ext cx="3006440" cy="35104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Government Initiatives Addressing Unemployment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718942" y="929945"/>
            <a:ext cx="3728868" cy="35104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N-Power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Youth Empowerment Program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Startup Nigeria (SN)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National Poverty Eradication Program (SPEP)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Small and Medium Industries Equity Investment Scheme (SMIES)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Youth Entrepreneurship Support Program (YESP)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Social Intervention Fund (SIF)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Youth Enterprise With Innovation in Nigeria (YouWiN!)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25" y="1788826"/>
            <a:ext cx="430568" cy="1565847"/>
            <a:chOff x="209668" y="2857422"/>
            <a:chExt cx="463662" cy="208779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473825"/>
            <a:ext cx="8333796" cy="43143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865213" y="929945"/>
            <a:ext cx="3006440" cy="35104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Resolving the Unemployment Challenge in Nigeria</a:t>
            </a:r>
          </a:p>
        </p:txBody>
      </p:sp>
      <p:graphicFrame>
        <p:nvGraphicFramePr>
          <p:cNvPr id="108" name="Google Shape;91;p19">
            <a:extLst>
              <a:ext uri="{FF2B5EF4-FFF2-40B4-BE49-F238E27FC236}">
                <a16:creationId xmlns:a16="http://schemas.microsoft.com/office/drawing/2014/main" id="{0158E64F-FC21-8368-8F01-3FDD2A77B19B}"/>
              </a:ext>
            </a:extLst>
          </p:cNvPr>
          <p:cNvGraphicFramePr/>
          <p:nvPr/>
        </p:nvGraphicFramePr>
        <p:xfrm>
          <a:off x="4718942" y="929945"/>
          <a:ext cx="3728868" cy="3510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83798" y="1097280"/>
            <a:ext cx="2847230" cy="20182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39285"/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Resolving the Unemployment Challenge in Nigeria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3311434"/>
            <a:ext cx="8986749" cy="1565846"/>
            <a:chOff x="143163" y="5763486"/>
            <a:chExt cx="11982332" cy="73955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440871"/>
            <a:ext cx="4878975" cy="42617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242163" y="537211"/>
            <a:ext cx="4156790" cy="416541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lvl="0" indent="-228600" algn="just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Private Sector Engagement</a:t>
            </a:r>
          </a:p>
          <a:p>
            <a:pPr marL="457200" lvl="0" indent="-228600" algn="just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Corporate social responsibility (CSR) initiatives for job creation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Public-private partnerships to stimulate economic growth</a:t>
            </a:r>
          </a:p>
          <a:p>
            <a:pPr marL="0" lvl="0" indent="-228600" algn="just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Infrastructure Development</a:t>
            </a:r>
          </a:p>
          <a:p>
            <a:pPr marL="0" lvl="0" indent="-228600" algn="just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Infrastructure development can create jobs through investment in sectors like construction, energy, and transportation</a:t>
            </a:r>
          </a:p>
          <a:p>
            <a:pPr marL="0" lvl="0" indent="-228600" algn="just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Regional and International Collaboration</a:t>
            </a:r>
          </a:p>
          <a:p>
            <a:pPr marL="457200" lvl="0" indent="-228600" algn="just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Cooperation with international organizations for job creation programs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Learning from successful models in other countries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Exchange programs for skills enhancement</a:t>
            </a:r>
          </a:p>
          <a:p>
            <a:pPr marL="0" lvl="0" indent="-228600" algn="just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852</Words>
  <Application>Microsoft Office PowerPoint</Application>
  <PresentationFormat>On-screen Show (16:9)</PresentationFormat>
  <Paragraphs>76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Aptos</vt:lpstr>
      <vt:lpstr>Arial</vt:lpstr>
      <vt:lpstr>Roboto</vt:lpstr>
      <vt:lpstr>Aptos Display</vt:lpstr>
      <vt:lpstr>Office Theme</vt:lpstr>
      <vt:lpstr>ADDRESSING UNEMPLOYMENT IN NIGERIA: A Comprehensive Approach</vt:lpstr>
      <vt:lpstr>Introduction</vt:lpstr>
      <vt:lpstr>Introduction</vt:lpstr>
      <vt:lpstr>Introduction</vt:lpstr>
      <vt:lpstr>Introduction</vt:lpstr>
      <vt:lpstr>Understanding the Causes</vt:lpstr>
      <vt:lpstr>Government Initiatives Addressing Unemployment</vt:lpstr>
      <vt:lpstr>Resolving the Unemployment Challenge in Nigeria</vt:lpstr>
      <vt:lpstr>Resolving the Unemployment Challenge in Nigeria </vt:lpstr>
      <vt:lpstr>Resolving the Unemployment Challenge in Nigeria </vt:lpstr>
      <vt:lpstr>Case Studies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UNEMPLOYMENT IN NIGERIA: A Comprehensive Approach</dc:title>
  <cp:lastModifiedBy>Zankli Research Centre</cp:lastModifiedBy>
  <cp:revision>4</cp:revision>
  <dcterms:modified xsi:type="dcterms:W3CDTF">2024-01-30T02:26:12Z</dcterms:modified>
</cp:coreProperties>
</file>